
<file path=[Content_Types].xml><?xml version="1.0" encoding="utf-8"?>
<Types xmlns="http://schemas.openxmlformats.org/package/2006/content-types">
  <Default Extension="png" ContentType="image/png"/>
  <Default Extension="bin" ContentType="application/vnd.openxmlformats-officedocument.oleObject"/>
  <Default Extension="pdf" ContentType="application/pd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5" r:id="rId3"/>
  </p:sldMasterIdLst>
  <p:notesMasterIdLst>
    <p:notesMasterId r:id="rId39"/>
  </p:notesMasterIdLst>
  <p:sldIdLst>
    <p:sldId id="256" r:id="rId4"/>
    <p:sldId id="269" r:id="rId5"/>
    <p:sldId id="263" r:id="rId6"/>
    <p:sldId id="260" r:id="rId7"/>
    <p:sldId id="307" r:id="rId8"/>
    <p:sldId id="309" r:id="rId9"/>
    <p:sldId id="308" r:id="rId10"/>
    <p:sldId id="310" r:id="rId11"/>
    <p:sldId id="274" r:id="rId12"/>
    <p:sldId id="285" r:id="rId13"/>
    <p:sldId id="299" r:id="rId14"/>
    <p:sldId id="281" r:id="rId15"/>
    <p:sldId id="293" r:id="rId16"/>
    <p:sldId id="277" r:id="rId17"/>
    <p:sldId id="268" r:id="rId18"/>
    <p:sldId id="279" r:id="rId19"/>
    <p:sldId id="280" r:id="rId20"/>
    <p:sldId id="272" r:id="rId21"/>
    <p:sldId id="264" r:id="rId22"/>
    <p:sldId id="273" r:id="rId23"/>
    <p:sldId id="302" r:id="rId24"/>
    <p:sldId id="265" r:id="rId25"/>
    <p:sldId id="300" r:id="rId26"/>
    <p:sldId id="262" r:id="rId27"/>
    <p:sldId id="271" r:id="rId28"/>
    <p:sldId id="275" r:id="rId29"/>
    <p:sldId id="304" r:id="rId30"/>
    <p:sldId id="313" r:id="rId31"/>
    <p:sldId id="311" r:id="rId32"/>
    <p:sldId id="289" r:id="rId33"/>
    <p:sldId id="301" r:id="rId34"/>
    <p:sldId id="297" r:id="rId35"/>
    <p:sldId id="290" r:id="rId36"/>
    <p:sldId id="287" r:id="rId37"/>
    <p:sldId id="314"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40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9" autoAdjust="0"/>
    <p:restoredTop sz="84017" autoAdjust="0"/>
  </p:normalViewPr>
  <p:slideViewPr>
    <p:cSldViewPr>
      <p:cViewPr>
        <p:scale>
          <a:sx n="50" d="100"/>
          <a:sy n="50" d="100"/>
        </p:scale>
        <p:origin x="-954" y="-84"/>
      </p:cViewPr>
      <p:guideLst>
        <p:guide orient="horz" pos="2160"/>
        <p:guide pos="2880"/>
      </p:guideLst>
    </p:cSldViewPr>
  </p:slideViewPr>
  <p:notesTextViewPr>
    <p:cViewPr>
      <p:scale>
        <a:sx n="1" d="1"/>
        <a:sy n="1" d="1"/>
      </p:scale>
      <p:origin x="0" y="0"/>
    </p:cViewPr>
  </p:notesTextViewPr>
  <p:sorterViewPr>
    <p:cViewPr>
      <p:scale>
        <a:sx n="100" d="100"/>
        <a:sy n="100" d="100"/>
      </p:scale>
      <p:origin x="0" y="508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A930EB-8EB4-4BA4-809B-3F95C9121944}" type="datetimeFigureOut">
              <a:rPr lang="en-US" smtClean="0"/>
              <a:t>4/9/2014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887B88-1219-47F4-A899-BE5DCD68C524}" type="slidenum">
              <a:rPr lang="en-US" smtClean="0"/>
              <a:t>‹#›</a:t>
            </a:fld>
            <a:endParaRPr lang="en-US"/>
          </a:p>
        </p:txBody>
      </p:sp>
    </p:spTree>
    <p:extLst>
      <p:ext uri="{BB962C8B-B14F-4D97-AF65-F5344CB8AC3E}">
        <p14:creationId xmlns:p14="http://schemas.microsoft.com/office/powerpoint/2010/main" val="3572645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Y4bp-yxd9lQ&amp;feature=youtu.b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887B88-1219-47F4-A899-BE5DCD68C524}" type="slidenum">
              <a:rPr lang="en-US" smtClean="0"/>
              <a:t>1</a:t>
            </a:fld>
            <a:endParaRPr lang="en-US"/>
          </a:p>
        </p:txBody>
      </p:sp>
    </p:spTree>
    <p:extLst>
      <p:ext uri="{BB962C8B-B14F-4D97-AF65-F5344CB8AC3E}">
        <p14:creationId xmlns:p14="http://schemas.microsoft.com/office/powerpoint/2010/main" val="2906557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Pragma Boot -- Pong, Luca</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Network </a:t>
            </a:r>
            <a:r>
              <a:rPr lang="en-US" sz="1200" kern="1200" dirty="0" err="1" smtClean="0">
                <a:solidFill>
                  <a:schemeClr val="tx1"/>
                </a:solidFill>
                <a:effectLst/>
                <a:latin typeface="+mn-lt"/>
                <a:ea typeface="+mn-ea"/>
                <a:cs typeface="+mn-cs"/>
              </a:rPr>
              <a:t>Testbed</a:t>
            </a:r>
            <a:r>
              <a:rPr lang="en-US" sz="1200" kern="1200" dirty="0" smtClean="0">
                <a:solidFill>
                  <a:schemeClr val="tx1"/>
                </a:solidFill>
                <a:effectLst/>
                <a:latin typeface="+mn-lt"/>
                <a:ea typeface="+mn-ea"/>
                <a:cs typeface="+mn-cs"/>
              </a:rPr>
              <a:t> -- Ichikawa, Mauricio (and Luca and Pong)</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Personal Cloud Controller (PCC, hey I named it)... Shava, Yuan</a:t>
            </a:r>
          </a:p>
          <a:p>
            <a:pPr marL="171450" indent="-171450">
              <a:buFont typeface="Arial" panose="020B0604020202020204" pitchFamily="34" charset="0"/>
              <a:buChar char="•"/>
            </a:pPr>
            <a:r>
              <a:rPr lang="en-US" sz="1200" kern="1200" dirty="0" err="1" smtClean="0">
                <a:solidFill>
                  <a:schemeClr val="tx1"/>
                </a:solidFill>
                <a:effectLst/>
                <a:latin typeface="+mn-lt"/>
                <a:ea typeface="+mn-ea"/>
                <a:cs typeface="+mn-cs"/>
              </a:rPr>
              <a:t>iPOP</a:t>
            </a:r>
            <a:r>
              <a:rPr lang="en-US" sz="1200" kern="1200" dirty="0" smtClean="0">
                <a:solidFill>
                  <a:schemeClr val="tx1"/>
                </a:solidFill>
                <a:effectLst/>
                <a:latin typeface="+mn-lt"/>
                <a:ea typeface="+mn-ea"/>
                <a:cs typeface="+mn-cs"/>
              </a:rPr>
              <a:t> overlay and interaction with Lake Ecology Expedition- Renato</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Life Mapper  server and other extensions -- </a:t>
            </a:r>
            <a:r>
              <a:rPr lang="en-US" sz="1200" kern="1200" dirty="0" err="1" smtClean="0">
                <a:solidFill>
                  <a:schemeClr val="tx1"/>
                </a:solidFill>
                <a:effectLst/>
                <a:latin typeface="+mn-lt"/>
                <a:ea typeface="+mn-ea"/>
                <a:cs typeface="+mn-cs"/>
              </a:rPr>
              <a:t>Nadya</a:t>
            </a:r>
            <a:r>
              <a:rPr lang="en-US" sz="1200" kern="1200" dirty="0" smtClean="0">
                <a:solidFill>
                  <a:schemeClr val="tx1"/>
                </a:solidFill>
                <a:effectLst/>
                <a:latin typeface="+mn-lt"/>
                <a:ea typeface="+mn-ea"/>
                <a:cs typeface="+mn-cs"/>
              </a:rPr>
              <a:t> and Aimee</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72887B88-1219-47F4-A899-BE5DCD68C524}" type="slidenum">
              <a:rPr lang="en-US" smtClean="0"/>
              <a:t>13</a:t>
            </a:fld>
            <a:endParaRPr lang="en-US"/>
          </a:p>
        </p:txBody>
      </p:sp>
    </p:spTree>
    <p:extLst>
      <p:ext uri="{BB962C8B-B14F-4D97-AF65-F5344CB8AC3E}">
        <p14:creationId xmlns:p14="http://schemas.microsoft.com/office/powerpoint/2010/main" val="2892403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Top</a:t>
            </a:r>
            <a:r>
              <a:rPr lang="en-US" baseline="0" dirty="0" smtClean="0"/>
              <a:t> set of three images: screen shots from the application</a:t>
            </a:r>
          </a:p>
          <a:p>
            <a:r>
              <a:rPr lang="en-US" sz="1200" i="1" kern="1200" dirty="0" smtClean="0">
                <a:solidFill>
                  <a:schemeClr val="tx1"/>
                </a:solidFill>
                <a:effectLst/>
                <a:latin typeface="+mn-lt"/>
                <a:ea typeface="+mn-ea"/>
                <a:cs typeface="+mn-cs"/>
              </a:rPr>
              <a:t>Screenshots from JFG (Japanese Friendship Garden) android app: main page, solved winding pathway screen, and detailed information screen.</a:t>
            </a:r>
          </a:p>
          <a:p>
            <a:endParaRPr lang="en-US" sz="1200" i="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Lower image, at the Japanese Friendship</a:t>
            </a:r>
            <a:r>
              <a:rPr lang="en-US" sz="1200" i="1" kern="1200" baseline="0" dirty="0" smtClean="0">
                <a:solidFill>
                  <a:schemeClr val="tx1"/>
                </a:solidFill>
                <a:effectLst/>
                <a:latin typeface="+mn-lt"/>
                <a:ea typeface="+mn-ea"/>
                <a:cs typeface="+mn-cs"/>
              </a:rPr>
              <a:t> Garden with image on phone of bridge – also in background</a:t>
            </a:r>
          </a:p>
          <a:p>
            <a:endParaRPr lang="en-US" sz="1200" i="1" kern="1200" baseline="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KEY POINTS:</a:t>
            </a:r>
          </a:p>
          <a:p>
            <a:r>
              <a:rPr lang="en-US" sz="1200" i="1" kern="1200" baseline="0" dirty="0" smtClean="0">
                <a:solidFill>
                  <a:schemeClr val="tx1"/>
                </a:solidFill>
                <a:effectLst/>
                <a:latin typeface="+mn-lt"/>
                <a:ea typeface="+mn-ea"/>
                <a:cs typeface="+mn-cs"/>
              </a:rPr>
              <a:t> - PRIME STUDENT</a:t>
            </a:r>
          </a:p>
          <a:p>
            <a:r>
              <a:rPr lang="en-US" sz="1200" i="1" kern="1200" baseline="0" dirty="0" smtClean="0">
                <a:solidFill>
                  <a:schemeClr val="tx1"/>
                </a:solidFill>
                <a:effectLst/>
                <a:latin typeface="+mn-lt"/>
                <a:ea typeface="+mn-ea"/>
                <a:cs typeface="+mn-cs"/>
              </a:rPr>
              <a:t> - Will go live later this month or early next month</a:t>
            </a:r>
          </a:p>
          <a:p>
            <a:r>
              <a:rPr lang="en-US" sz="1200" i="1" kern="1200" baseline="0" dirty="0" smtClean="0">
                <a:solidFill>
                  <a:schemeClr val="tx1"/>
                </a:solidFill>
                <a:effectLst/>
                <a:latin typeface="+mn-lt"/>
                <a:ea typeface="+mn-ea"/>
                <a:cs typeface="+mn-cs"/>
              </a:rPr>
              <a:t> - First outside application of technology</a:t>
            </a:r>
          </a:p>
          <a:p>
            <a:endParaRPr lang="en-US" sz="1200" i="1" kern="1200" baseline="0" dirty="0" smtClean="0">
              <a:solidFill>
                <a:schemeClr val="tx1"/>
              </a:solidFill>
              <a:effectLst/>
              <a:latin typeface="+mn-lt"/>
              <a:ea typeface="+mn-ea"/>
              <a:cs typeface="+mn-cs"/>
            </a:endParaRPr>
          </a:p>
          <a:p>
            <a:endParaRPr lang="en-US" sz="1200" i="1" kern="1200" baseline="0" dirty="0" smtClean="0">
              <a:solidFill>
                <a:schemeClr val="tx1"/>
              </a:solidFill>
              <a:effectLst/>
              <a:latin typeface="+mn-lt"/>
              <a:ea typeface="+mn-ea"/>
              <a:cs typeface="+mn-cs"/>
            </a:endParaRPr>
          </a:p>
          <a:p>
            <a:endParaRPr lang="en-US" sz="1200" i="1" kern="1200" baseline="0" dirty="0" smtClean="0">
              <a:solidFill>
                <a:schemeClr val="tx1"/>
              </a:solidFill>
              <a:effectLst/>
              <a:latin typeface="+mn-lt"/>
              <a:ea typeface="+mn-ea"/>
              <a:cs typeface="+mn-cs"/>
            </a:endParaRPr>
          </a:p>
          <a:p>
            <a:endParaRPr lang="en-US" sz="1200" i="1"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14</a:t>
            </a:fld>
            <a:endParaRPr lang="en-US"/>
          </a:p>
        </p:txBody>
      </p:sp>
    </p:spTree>
    <p:extLst>
      <p:ext uri="{BB962C8B-B14F-4D97-AF65-F5344CB8AC3E}">
        <p14:creationId xmlns:p14="http://schemas.microsoft.com/office/powerpoint/2010/main" val="4194693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Haiku Hunt Mobile App Launch</a:t>
            </a:r>
          </a:p>
          <a:p>
            <a:pPr lvl="1"/>
            <a:r>
              <a:rPr lang="en-US" dirty="0" smtClean="0"/>
              <a:t>Japanese Friendship Garden's Haiku Hunt App at Google Store</a:t>
            </a:r>
          </a:p>
          <a:p>
            <a:pPr lvl="1"/>
            <a:endParaRPr lang="en-US" dirty="0" smtClean="0"/>
          </a:p>
          <a:p>
            <a:r>
              <a:rPr lang="en-US" dirty="0" smtClean="0"/>
              <a:t>Video</a:t>
            </a:r>
          </a:p>
          <a:p>
            <a:pPr lvl="1"/>
            <a:r>
              <a:rPr lang="en-US" u="sng" dirty="0" smtClean="0">
                <a:hlinkClick r:id="rId3"/>
              </a:rPr>
              <a:t>https://www.youtube.com/watch?v=Y4bp-yxd9lQ&amp;feature=youtu.be</a:t>
            </a:r>
            <a:endParaRPr lang="en-US" dirty="0" smtClean="0"/>
          </a:p>
          <a:p>
            <a:pPr lvl="1"/>
            <a:endParaRPr lang="en-US" dirty="0" smtClean="0"/>
          </a:p>
          <a:p>
            <a:r>
              <a:rPr lang="en-US" dirty="0" smtClean="0"/>
              <a:t>Demonstration proposal for the JFG Haiku Hunt</a:t>
            </a:r>
          </a:p>
          <a:p>
            <a:pPr lvl="1"/>
            <a:r>
              <a:rPr lang="en-US" dirty="0" smtClean="0"/>
              <a:t>Museums and the Web Conference (5 April 2014) </a:t>
            </a:r>
          </a:p>
          <a:p>
            <a:pPr lvl="1"/>
            <a:endParaRPr lang="en-US" dirty="0" smtClean="0"/>
          </a:p>
          <a:p>
            <a:r>
              <a:rPr lang="en-US" dirty="0" smtClean="0"/>
              <a:t>Collaboration with NICT, Balboa Park On-line Collaborative, UCSD, PRIME</a:t>
            </a:r>
          </a:p>
          <a:p>
            <a:pPr lvl="1"/>
            <a:r>
              <a:rPr lang="en-US" dirty="0" smtClean="0"/>
              <a:t>Wesley Hsu, PRIME 2011</a:t>
            </a:r>
          </a:p>
          <a:p>
            <a:pPr lvl="1"/>
            <a:r>
              <a:rPr lang="en-US" dirty="0" smtClean="0"/>
              <a:t>Jesus Rios, PRIME 2013</a:t>
            </a:r>
          </a:p>
          <a:p>
            <a:r>
              <a:rPr lang="en-US" dirty="0" smtClean="0"/>
              <a:t>Highlighted in PRAGMA Collaborative Overview 2013- 2014</a:t>
            </a:r>
          </a:p>
          <a:p>
            <a:endParaRPr lang="en-US" dirty="0"/>
          </a:p>
        </p:txBody>
      </p:sp>
      <p:sp>
        <p:nvSpPr>
          <p:cNvPr id="4" name="Slide Number Placeholder 3"/>
          <p:cNvSpPr>
            <a:spLocks noGrp="1"/>
          </p:cNvSpPr>
          <p:nvPr>
            <p:ph type="sldNum" sz="quarter" idx="10"/>
          </p:nvPr>
        </p:nvSpPr>
        <p:spPr/>
        <p:txBody>
          <a:bodyPr/>
          <a:lstStyle/>
          <a:p>
            <a:fld id="{72887B88-1219-47F4-A899-BE5DCD68C524}" type="slidenum">
              <a:rPr lang="en-US" smtClean="0"/>
              <a:t>15</a:t>
            </a:fld>
            <a:endParaRPr lang="en-US"/>
          </a:p>
        </p:txBody>
      </p:sp>
    </p:spTree>
    <p:extLst>
      <p:ext uri="{BB962C8B-B14F-4D97-AF65-F5344CB8AC3E}">
        <p14:creationId xmlns:p14="http://schemas.microsoft.com/office/powerpoint/2010/main" val="731702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image in the lower right is </a:t>
            </a:r>
            <a:r>
              <a:rPr lang="en-US" sz="1200" i="1" kern="1200" dirty="0" err="1" smtClean="0">
                <a:solidFill>
                  <a:schemeClr val="tx1"/>
                </a:solidFill>
                <a:effectLst/>
                <a:latin typeface="+mn-lt"/>
                <a:ea typeface="+mn-ea"/>
                <a:cs typeface="+mn-cs"/>
              </a:rPr>
              <a:t>Dihalenaquinolide</a:t>
            </a:r>
            <a:r>
              <a:rPr lang="en-US" sz="1200" i="1" kern="1200" dirty="0" smtClean="0">
                <a:solidFill>
                  <a:schemeClr val="tx1"/>
                </a:solidFill>
                <a:effectLst/>
                <a:latin typeface="+mn-lt"/>
                <a:ea typeface="+mn-ea"/>
                <a:cs typeface="+mn-cs"/>
              </a:rPr>
              <a:t> A</a:t>
            </a:r>
            <a:r>
              <a:rPr lang="en-US" sz="1200" kern="1200" dirty="0" smtClean="0">
                <a:solidFill>
                  <a:schemeClr val="tx1"/>
                </a:solidFill>
                <a:effectLst/>
                <a:latin typeface="+mn-lt"/>
                <a:ea typeface="+mn-ea"/>
                <a:cs typeface="+mn-cs"/>
              </a:rPr>
              <a:t> docked to Trans-</a:t>
            </a:r>
            <a:r>
              <a:rPr lang="en-US" sz="1200" kern="1200" dirty="0" err="1" smtClean="0">
                <a:solidFill>
                  <a:schemeClr val="tx1"/>
                </a:solidFill>
                <a:effectLst/>
                <a:latin typeface="+mn-lt"/>
                <a:ea typeface="+mn-ea"/>
                <a:cs typeface="+mn-cs"/>
              </a:rPr>
              <a:t>sialidase</a:t>
            </a:r>
            <a:r>
              <a:rPr lang="en-US" sz="1200" kern="1200" dirty="0" smtClean="0">
                <a:solidFill>
                  <a:schemeClr val="tx1"/>
                </a:solidFill>
                <a:effectLst/>
                <a:latin typeface="+mn-lt"/>
                <a:ea typeface="+mn-ea"/>
                <a:cs typeface="+mn-cs"/>
              </a:rPr>
              <a:t> (Hanne Wolff – working at National Taiwan</a:t>
            </a:r>
            <a:r>
              <a:rPr lang="en-US" sz="1200" kern="1200" baseline="0" dirty="0" smtClean="0">
                <a:solidFill>
                  <a:schemeClr val="tx1"/>
                </a:solidFill>
                <a:effectLst/>
                <a:latin typeface="+mn-lt"/>
                <a:ea typeface="+mn-ea"/>
                <a:cs typeface="+mn-cs"/>
              </a:rPr>
              <a:t> University)</a:t>
            </a:r>
            <a:endParaRPr lang="en-US" sz="1200" kern="1200" dirty="0" smtClean="0">
              <a:solidFill>
                <a:schemeClr val="tx1"/>
              </a:solidFill>
              <a:effectLst/>
              <a:latin typeface="+mn-lt"/>
              <a:ea typeface="+mn-ea"/>
              <a:cs typeface="+mn-cs"/>
            </a:endParaRPr>
          </a:p>
          <a:p>
            <a:r>
              <a:rPr lang="en-US" dirty="0" smtClean="0"/>
              <a:t>Background: The focus is address </a:t>
            </a:r>
            <a:r>
              <a:rPr lang="en-US" dirty="0" err="1" smtClean="0"/>
              <a:t>Chagas</a:t>
            </a:r>
            <a:r>
              <a:rPr lang="en-US" dirty="0" smtClean="0"/>
              <a:t> disease – caused by a protozoa. Recently there is a focus on</a:t>
            </a:r>
            <a:r>
              <a:rPr lang="en-US" baseline="0" dirty="0" smtClean="0"/>
              <a:t> developing drugs that attach the protozoa.  In particular we are looking at </a:t>
            </a:r>
            <a:r>
              <a:rPr lang="en-US" sz="1200" kern="1200" dirty="0" smtClean="0">
                <a:solidFill>
                  <a:schemeClr val="tx1"/>
                </a:solidFill>
                <a:effectLst/>
                <a:latin typeface="+mn-lt"/>
                <a:ea typeface="+mn-ea"/>
                <a:cs typeface="+mn-cs"/>
              </a:rPr>
              <a:t>Trans-</a:t>
            </a:r>
            <a:r>
              <a:rPr lang="en-US" sz="1200" kern="1200" dirty="0" err="1" smtClean="0">
                <a:solidFill>
                  <a:schemeClr val="tx1"/>
                </a:solidFill>
                <a:effectLst/>
                <a:latin typeface="+mn-lt"/>
                <a:ea typeface="+mn-ea"/>
                <a:cs typeface="+mn-cs"/>
              </a:rPr>
              <a:t>sialidase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TcTS</a:t>
            </a:r>
            <a:r>
              <a:rPr lang="en-US" sz="1200" kern="1200" dirty="0" smtClean="0">
                <a:solidFill>
                  <a:schemeClr val="tx1"/>
                </a:solidFill>
                <a:effectLst/>
                <a:latin typeface="+mn-lt"/>
                <a:ea typeface="+mn-ea"/>
                <a:cs typeface="+mn-cs"/>
              </a:rPr>
              <a:t>), found on the membrane of the protozoan.</a:t>
            </a:r>
            <a:r>
              <a:rPr lang="en-US" sz="1200" kern="1200" baseline="0" dirty="0" smtClean="0">
                <a:solidFill>
                  <a:schemeClr val="tx1"/>
                </a:solidFill>
                <a:effectLst/>
                <a:latin typeface="+mn-lt"/>
                <a:ea typeface="+mn-ea"/>
                <a:cs typeface="+mn-cs"/>
              </a:rPr>
              <a:t> The project looked at natural products in Taiwan to see which might bind and interrupt the protozoa (this is done in computer).  One was </a:t>
            </a:r>
            <a:r>
              <a:rPr lang="en-US" sz="1200" i="1" kern="1200" dirty="0" err="1" smtClean="0">
                <a:solidFill>
                  <a:schemeClr val="tx1"/>
                </a:solidFill>
                <a:effectLst/>
                <a:latin typeface="+mn-lt"/>
                <a:ea typeface="+mn-ea"/>
                <a:cs typeface="+mn-cs"/>
              </a:rPr>
              <a:t>Dihalenaquinolide</a:t>
            </a:r>
            <a:r>
              <a:rPr lang="en-US" sz="1200" i="1" kern="1200" dirty="0" smtClean="0">
                <a:solidFill>
                  <a:schemeClr val="tx1"/>
                </a:solidFill>
                <a:effectLst/>
                <a:latin typeface="+mn-lt"/>
                <a:ea typeface="+mn-ea"/>
                <a:cs typeface="+mn-cs"/>
              </a:rPr>
              <a:t> A</a:t>
            </a:r>
            <a:r>
              <a:rPr lang="en-US"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Project 2: A second student, Ashley He, an electrical engineering student, will be working with UCSD mentor Philip Papadopoulos and the National Center of High-performance Computing mentor Dr. Fang-Pang Lin, in Taiwan, on using Open CV that takes multiple two-dimensional (2D) images and outputs a 3D stereoscopic image accurately in real-time. More details of the project include the following:</a:t>
            </a:r>
          </a:p>
          <a:p>
            <a:r>
              <a:rPr lang="en-US" sz="1200" kern="1200" dirty="0" smtClean="0">
                <a:solidFill>
                  <a:schemeClr val="tx1"/>
                </a:solidFill>
                <a:effectLst/>
                <a:latin typeface="+mn-lt"/>
                <a:ea typeface="+mn-ea"/>
                <a:cs typeface="+mn-cs"/>
              </a:rPr>
              <a:t>Reconstruction of three-dimension (3D) models has become a very important and challenging topic in the field of computer vision due to the variety of applications in computer graphics, visualization, surveillance, etc. The goal of the project is to implement a system using Open CV that takes multiple two-dimensional (2D) images and outputs a 3D stereoscopic image accurately in real-time. This system will also maintain high performance under the constraints of a large-scale data set.</a:t>
            </a:r>
          </a:p>
          <a:p>
            <a:r>
              <a:rPr lang="en-US" sz="1200" kern="1200" dirty="0" smtClean="0">
                <a:solidFill>
                  <a:schemeClr val="tx1"/>
                </a:solidFill>
                <a:effectLst/>
                <a:latin typeface="+mn-lt"/>
                <a:ea typeface="+mn-ea"/>
                <a:cs typeface="+mn-cs"/>
              </a:rPr>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2887B88-1219-47F4-A899-BE5DCD68C524}" type="slidenum">
              <a:rPr lang="en-US" smtClean="0"/>
              <a:t>16</a:t>
            </a:fld>
            <a:endParaRPr lang="en-US"/>
          </a:p>
        </p:txBody>
      </p:sp>
    </p:spTree>
    <p:extLst>
      <p:ext uri="{BB962C8B-B14F-4D97-AF65-F5344CB8AC3E}">
        <p14:creationId xmlns:p14="http://schemas.microsoft.com/office/powerpoint/2010/main" val="2558675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887B88-1219-47F4-A899-BE5DCD68C524}" type="slidenum">
              <a:rPr lang="en-US" smtClean="0"/>
              <a:t>18</a:t>
            </a:fld>
            <a:endParaRPr lang="en-US"/>
          </a:p>
        </p:txBody>
      </p:sp>
    </p:spTree>
    <p:extLst>
      <p:ext uri="{BB962C8B-B14F-4D97-AF65-F5344CB8AC3E}">
        <p14:creationId xmlns:p14="http://schemas.microsoft.com/office/powerpoint/2010/main" val="672489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887B88-1219-47F4-A899-BE5DCD68C524}" type="slidenum">
              <a:rPr lang="en-US" smtClean="0"/>
              <a:t>19</a:t>
            </a:fld>
            <a:endParaRPr lang="en-US"/>
          </a:p>
        </p:txBody>
      </p:sp>
    </p:spTree>
    <p:extLst>
      <p:ext uri="{BB962C8B-B14F-4D97-AF65-F5344CB8AC3E}">
        <p14:creationId xmlns:p14="http://schemas.microsoft.com/office/powerpoint/2010/main" val="815166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main objective for UAV deployment at </a:t>
            </a:r>
            <a:r>
              <a:rPr lang="en-US" sz="1200" b="0" i="0" u="none" strike="noStrike" kern="1200" baseline="0" dirty="0" err="1" smtClean="0">
                <a:solidFill>
                  <a:schemeClr val="tx1"/>
                </a:solidFill>
                <a:latin typeface="+mn-lt"/>
                <a:ea typeface="+mn-ea"/>
                <a:cs typeface="+mn-cs"/>
              </a:rPr>
              <a:t>Kinabalu</a:t>
            </a:r>
            <a:r>
              <a:rPr lang="en-US" sz="1200" b="0" i="0" u="none" strike="noStrike" kern="1200" baseline="0" dirty="0" smtClean="0">
                <a:solidFill>
                  <a:schemeClr val="tx1"/>
                </a:solidFill>
                <a:latin typeface="+mn-lt"/>
                <a:ea typeface="+mn-ea"/>
                <a:cs typeface="+mn-cs"/>
              </a:rPr>
              <a:t> Park is to gather ultra-high</a:t>
            </a:r>
          </a:p>
          <a:p>
            <a:r>
              <a:rPr lang="en-US" sz="1200" b="0" i="0" u="none" strike="noStrike" kern="1200" baseline="0" dirty="0" smtClean="0">
                <a:solidFill>
                  <a:schemeClr val="tx1"/>
                </a:solidFill>
                <a:latin typeface="+mn-lt"/>
                <a:ea typeface="+mn-ea"/>
                <a:cs typeface="+mn-cs"/>
              </a:rPr>
              <a:t>resolution imagery over a select area that will be used for modelling of vegetation</a:t>
            </a:r>
          </a:p>
          <a:p>
            <a:r>
              <a:rPr lang="en-US" sz="1200" b="0" i="0" u="none" strike="noStrike" kern="1200" baseline="0" dirty="0" smtClean="0">
                <a:solidFill>
                  <a:schemeClr val="tx1"/>
                </a:solidFill>
                <a:latin typeface="+mn-lt"/>
                <a:ea typeface="+mn-ea"/>
                <a:cs typeface="+mn-cs"/>
              </a:rPr>
              <a:t>across different geological substrates and over an altitudinal gradient (1,550 to 3,800</a:t>
            </a:r>
          </a:p>
          <a:p>
            <a:r>
              <a:rPr lang="en-US" sz="1200" b="0" i="0" u="none" strike="noStrike" kern="1200" baseline="0" dirty="0" smtClean="0">
                <a:solidFill>
                  <a:schemeClr val="tx1"/>
                </a:solidFill>
                <a:latin typeface="+mn-lt"/>
                <a:ea typeface="+mn-ea"/>
                <a:cs typeface="+mn-cs"/>
              </a:rPr>
              <a:t>m </a:t>
            </a:r>
            <a:r>
              <a:rPr lang="en-US" sz="1200" b="0" i="0" u="none" strike="noStrike" kern="1200" baseline="0" dirty="0" err="1" smtClean="0">
                <a:solidFill>
                  <a:schemeClr val="tx1"/>
                </a:solidFill>
                <a:latin typeface="+mn-lt"/>
                <a:ea typeface="+mn-ea"/>
                <a:cs typeface="+mn-cs"/>
              </a:rPr>
              <a:t>asl</a:t>
            </a:r>
            <a:r>
              <a:rPr lang="en-US"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comparison of the best available satellite imagery (Geoeye-50cm and</a:t>
            </a:r>
          </a:p>
          <a:p>
            <a:r>
              <a:rPr lang="en-US" sz="1200" b="0" i="1" u="none" strike="noStrike" kern="1200" baseline="0" dirty="0" smtClean="0">
                <a:solidFill>
                  <a:schemeClr val="tx1"/>
                </a:solidFill>
                <a:latin typeface="+mn-lt"/>
                <a:ea typeface="+mn-ea"/>
                <a:cs typeface="+mn-cs"/>
              </a:rPr>
              <a:t>QB2-240cm resolution imagery with UAV-based imagery at 2.3cm resolution of the</a:t>
            </a:r>
          </a:p>
          <a:p>
            <a:r>
              <a:rPr lang="en-US" sz="1200" b="0" i="1" u="none" strike="noStrike" kern="1200" baseline="0" dirty="0" smtClean="0">
                <a:solidFill>
                  <a:schemeClr val="tx1"/>
                </a:solidFill>
                <a:latin typeface="+mn-lt"/>
                <a:ea typeface="+mn-ea"/>
                <a:cs typeface="+mn-cs"/>
              </a:rPr>
              <a:t>same area of interest.</a:t>
            </a:r>
            <a:endParaRPr lang="en-US" dirty="0"/>
          </a:p>
        </p:txBody>
      </p:sp>
      <p:sp>
        <p:nvSpPr>
          <p:cNvPr id="4" name="Slide Number Placeholder 3"/>
          <p:cNvSpPr>
            <a:spLocks noGrp="1"/>
          </p:cNvSpPr>
          <p:nvPr>
            <p:ph type="sldNum" sz="quarter" idx="10"/>
          </p:nvPr>
        </p:nvSpPr>
        <p:spPr/>
        <p:txBody>
          <a:bodyPr/>
          <a:lstStyle/>
          <a:p>
            <a:fld id="{72887B88-1219-47F4-A899-BE5DCD68C524}" type="slidenum">
              <a:rPr lang="en-US" smtClean="0"/>
              <a:t>20</a:t>
            </a:fld>
            <a:endParaRPr lang="en-US"/>
          </a:p>
        </p:txBody>
      </p:sp>
    </p:spTree>
    <p:extLst>
      <p:ext uri="{BB962C8B-B14F-4D97-AF65-F5344CB8AC3E}">
        <p14:creationId xmlns:p14="http://schemas.microsoft.com/office/powerpoint/2010/main" val="1708049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887B88-1219-47F4-A899-BE5DCD68C524}" type="slidenum">
              <a:rPr lang="en-US" smtClean="0"/>
              <a:t>23</a:t>
            </a:fld>
            <a:endParaRPr lang="en-US"/>
          </a:p>
        </p:txBody>
      </p:sp>
    </p:spTree>
    <p:extLst>
      <p:ext uri="{BB962C8B-B14F-4D97-AF65-F5344CB8AC3E}">
        <p14:creationId xmlns:p14="http://schemas.microsoft.com/office/powerpoint/2010/main" val="3769262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887B88-1219-47F4-A899-BE5DCD68C524}" type="slidenum">
              <a:rPr lang="en-US" smtClean="0"/>
              <a:t>24</a:t>
            </a:fld>
            <a:endParaRPr lang="en-US"/>
          </a:p>
        </p:txBody>
      </p:sp>
    </p:spTree>
    <p:extLst>
      <p:ext uri="{BB962C8B-B14F-4D97-AF65-F5344CB8AC3E}">
        <p14:creationId xmlns:p14="http://schemas.microsoft.com/office/powerpoint/2010/main" val="336386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887B88-1219-47F4-A899-BE5DCD68C524}" type="slidenum">
              <a:rPr lang="en-US" smtClean="0"/>
              <a:t>26</a:t>
            </a:fld>
            <a:endParaRPr lang="en-US"/>
          </a:p>
        </p:txBody>
      </p:sp>
    </p:spTree>
    <p:extLst>
      <p:ext uri="{BB962C8B-B14F-4D97-AF65-F5344CB8AC3E}">
        <p14:creationId xmlns:p14="http://schemas.microsoft.com/office/powerpoint/2010/main" val="3286079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887B88-1219-47F4-A899-BE5DCD68C524}" type="slidenum">
              <a:rPr lang="en-US" smtClean="0"/>
              <a:t>2</a:t>
            </a:fld>
            <a:endParaRPr lang="en-US"/>
          </a:p>
        </p:txBody>
      </p:sp>
    </p:spTree>
    <p:extLst>
      <p:ext uri="{BB962C8B-B14F-4D97-AF65-F5344CB8AC3E}">
        <p14:creationId xmlns:p14="http://schemas.microsoft.com/office/powerpoint/2010/main" val="3983973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NSF solicitation</a:t>
            </a:r>
            <a:r>
              <a:rPr lang="en-US" baseline="0" dirty="0" smtClean="0"/>
              <a:t> on Big data</a:t>
            </a:r>
            <a:endParaRPr lang="en-US" dirty="0"/>
          </a:p>
        </p:txBody>
      </p:sp>
      <p:sp>
        <p:nvSpPr>
          <p:cNvPr id="4" name="Slide Number Placeholder 3"/>
          <p:cNvSpPr>
            <a:spLocks noGrp="1"/>
          </p:cNvSpPr>
          <p:nvPr>
            <p:ph type="sldNum" sz="quarter" idx="10"/>
          </p:nvPr>
        </p:nvSpPr>
        <p:spPr/>
        <p:txBody>
          <a:bodyPr/>
          <a:lstStyle/>
          <a:p>
            <a:fld id="{72887B88-1219-47F4-A899-BE5DCD68C524}" type="slidenum">
              <a:rPr lang="en-US" smtClean="0"/>
              <a:t>28</a:t>
            </a:fld>
            <a:endParaRPr lang="en-US"/>
          </a:p>
        </p:txBody>
      </p:sp>
    </p:spTree>
    <p:extLst>
      <p:ext uri="{BB962C8B-B14F-4D97-AF65-F5344CB8AC3E}">
        <p14:creationId xmlns:p14="http://schemas.microsoft.com/office/powerpoint/2010/main" val="2795864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887B88-1219-47F4-A899-BE5DCD68C524}" type="slidenum">
              <a:rPr lang="en-US" smtClean="0"/>
              <a:t>29</a:t>
            </a:fld>
            <a:endParaRPr lang="en-US"/>
          </a:p>
        </p:txBody>
      </p:sp>
    </p:spTree>
    <p:extLst>
      <p:ext uri="{BB962C8B-B14F-4D97-AF65-F5344CB8AC3E}">
        <p14:creationId xmlns:p14="http://schemas.microsoft.com/office/powerpoint/2010/main" val="2030466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There are five broad groups of issues that stand out in any examination of research data access and sharing regimes. The Follow Up Group used these as an analytical framework for examining the case studies that informed this report, and in doing so, came to several broad conclusions: </a:t>
            </a:r>
          </a:p>
          <a:p>
            <a:r>
              <a:rPr lang="en-US" sz="1200" b="0" i="0" u="none" strike="noStrike" kern="1200" baseline="0" dirty="0" smtClean="0">
                <a:solidFill>
                  <a:schemeClr val="tx1"/>
                </a:solidFill>
                <a:latin typeface="+mn-lt"/>
                <a:ea typeface="+mn-ea"/>
                <a:cs typeface="+mn-cs"/>
              </a:rPr>
              <a:t>• Technological issues: Broad access to research data, and their optimum exploitation, requires appropriately designed technological infrastructure, broad international agreement on interoperability, and effective data quality controls; </a:t>
            </a:r>
          </a:p>
          <a:p>
            <a:r>
              <a:rPr lang="en-US" sz="1200" b="0" i="0" u="none" strike="noStrike" kern="1200" baseline="0" dirty="0" smtClean="0">
                <a:solidFill>
                  <a:schemeClr val="tx1"/>
                </a:solidFill>
                <a:latin typeface="+mn-lt"/>
                <a:ea typeface="+mn-ea"/>
                <a:cs typeface="+mn-cs"/>
              </a:rPr>
              <a:t>• Institutional and managerial issues: While the core open access principle applies to all science communities, the diversity of the scientific enterprise suggests that a variety of institutional models and tailored data management approaches are most effective in meeting the needs of researchers; </a:t>
            </a:r>
          </a:p>
          <a:p>
            <a:r>
              <a:rPr lang="en-US" sz="1200" b="0" i="0" u="none" strike="noStrike" kern="1200" baseline="0" dirty="0" smtClean="0">
                <a:solidFill>
                  <a:schemeClr val="tx1"/>
                </a:solidFill>
                <a:latin typeface="+mn-lt"/>
                <a:ea typeface="+mn-ea"/>
                <a:cs typeface="+mn-cs"/>
              </a:rPr>
              <a:t>• Financial and budgetary issues: Scientific data infrastructure requires continued, and dedicated, budgetary planning and appropriate financial support. The use of research data cannot be maximized if access, management, and preservation costs are an add-on or after-thought in research projects; </a:t>
            </a:r>
          </a:p>
          <a:p>
            <a:r>
              <a:rPr lang="en-US" sz="1200" b="0" i="0" u="none" strike="noStrike" kern="1200" baseline="0" dirty="0" smtClean="0">
                <a:solidFill>
                  <a:schemeClr val="tx1"/>
                </a:solidFill>
                <a:latin typeface="+mn-lt"/>
                <a:ea typeface="+mn-ea"/>
                <a:cs typeface="+mn-cs"/>
              </a:rPr>
              <a:t>• Legal and policy issues: National laws and international agreements directly affect data access and sharing practices, despite the fact that they are often adopted without due consideration of the impact on the sharing of publicly funded research data; </a:t>
            </a:r>
          </a:p>
          <a:p>
            <a:r>
              <a:rPr lang="en-US" sz="1200" b="0" i="0" u="none" strike="noStrike" kern="1200" baseline="0" dirty="0" smtClean="0">
                <a:solidFill>
                  <a:schemeClr val="tx1"/>
                </a:solidFill>
                <a:latin typeface="+mn-lt"/>
                <a:ea typeface="+mn-ea"/>
                <a:cs typeface="+mn-cs"/>
              </a:rPr>
              <a:t>• Cultural and </a:t>
            </a:r>
            <a:r>
              <a:rPr lang="en-US" sz="1200" b="0" i="0" u="none" strike="noStrike" kern="1200" baseline="0" dirty="0" err="1" smtClean="0">
                <a:solidFill>
                  <a:schemeClr val="tx1"/>
                </a:solidFill>
                <a:latin typeface="+mn-lt"/>
                <a:ea typeface="+mn-ea"/>
                <a:cs typeface="+mn-cs"/>
              </a:rPr>
              <a:t>behavioural</a:t>
            </a:r>
            <a:r>
              <a:rPr lang="en-US" sz="1200" b="0" i="0" u="none" strike="noStrike" kern="1200" baseline="0" dirty="0" smtClean="0">
                <a:solidFill>
                  <a:schemeClr val="tx1"/>
                </a:solidFill>
                <a:latin typeface="+mn-lt"/>
                <a:ea typeface="+mn-ea"/>
                <a:cs typeface="+mn-cs"/>
              </a:rPr>
              <a:t> issues: Appropriate reward structures are a necessary component for promoting data access and sharing practices. These apply to both those who produce and those who manage research data.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2887B88-1219-47F4-A899-BE5DCD68C524}" type="slidenum">
              <a:rPr lang="en-US" smtClean="0"/>
              <a:t>30</a:t>
            </a:fld>
            <a:endParaRPr lang="en-US"/>
          </a:p>
        </p:txBody>
      </p:sp>
    </p:spTree>
    <p:extLst>
      <p:ext uri="{BB962C8B-B14F-4D97-AF65-F5344CB8AC3E}">
        <p14:creationId xmlns:p14="http://schemas.microsoft.com/office/powerpoint/2010/main" val="4034603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887B88-1219-47F4-A899-BE5DCD68C524}" type="slidenum">
              <a:rPr lang="en-US" smtClean="0"/>
              <a:t>32</a:t>
            </a:fld>
            <a:endParaRPr lang="en-US"/>
          </a:p>
        </p:txBody>
      </p:sp>
    </p:spTree>
    <p:extLst>
      <p:ext uri="{BB962C8B-B14F-4D97-AF65-F5344CB8AC3E}">
        <p14:creationId xmlns:p14="http://schemas.microsoft.com/office/powerpoint/2010/main" val="1909627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This study examines the ethnic identify of the authors of over 1.5 million scientific papers written</a:t>
            </a:r>
          </a:p>
          <a:p>
            <a:r>
              <a:rPr lang="en-US" sz="1200" b="0" i="0" u="none" strike="noStrike" kern="1200" baseline="0" dirty="0" smtClean="0">
                <a:solidFill>
                  <a:schemeClr val="tx1"/>
                </a:solidFill>
                <a:latin typeface="+mn-lt"/>
                <a:ea typeface="+mn-ea"/>
                <a:cs typeface="+mn-cs"/>
              </a:rPr>
              <a:t>solely in the US from 1985 to 2008. In this period the proportion of US-based authors with English</a:t>
            </a:r>
          </a:p>
          <a:p>
            <a:r>
              <a:rPr lang="en-US" sz="1200" b="0" i="0" u="none" strike="noStrike" kern="1200" baseline="0" dirty="0" smtClean="0">
                <a:solidFill>
                  <a:schemeClr val="tx1"/>
                </a:solidFill>
                <a:latin typeface="+mn-lt"/>
                <a:ea typeface="+mn-ea"/>
                <a:cs typeface="+mn-cs"/>
              </a:rPr>
              <a:t>and European names fell while the proportion of US-based authors with names from China and other</a:t>
            </a:r>
          </a:p>
          <a:p>
            <a:r>
              <a:rPr lang="en-US" sz="1200" b="0" i="0" u="none" strike="noStrike" kern="1200" baseline="0" dirty="0" smtClean="0">
                <a:solidFill>
                  <a:schemeClr val="tx1"/>
                </a:solidFill>
                <a:latin typeface="+mn-lt"/>
                <a:ea typeface="+mn-ea"/>
                <a:cs typeface="+mn-cs"/>
              </a:rPr>
              <a:t>developing countries increased. The evidence shows that persons of similar ethnicity co- author together</a:t>
            </a:r>
          </a:p>
          <a:p>
            <a:r>
              <a:rPr lang="en-US" sz="1200" b="0" i="0" u="none" strike="noStrike" kern="1200" baseline="0" dirty="0" smtClean="0">
                <a:solidFill>
                  <a:schemeClr val="tx1"/>
                </a:solidFill>
                <a:latin typeface="+mn-lt"/>
                <a:ea typeface="+mn-ea"/>
                <a:cs typeface="+mn-cs"/>
              </a:rPr>
              <a:t>more frequently than can be explained by chance given their proportions in the population of authors.</a:t>
            </a:r>
          </a:p>
          <a:p>
            <a:r>
              <a:rPr lang="en-US" sz="1200" b="0" i="0" u="none" strike="noStrike" kern="1200" baseline="0" dirty="0" smtClean="0">
                <a:solidFill>
                  <a:schemeClr val="tx1"/>
                </a:solidFill>
                <a:latin typeface="+mn-lt"/>
                <a:ea typeface="+mn-ea"/>
                <a:cs typeface="+mn-cs"/>
              </a:rPr>
              <a:t>This </a:t>
            </a:r>
            <a:r>
              <a:rPr lang="en-US" sz="1200" b="0" i="0" u="none" strike="noStrike" kern="1200" baseline="0" dirty="0" err="1" smtClean="0">
                <a:solidFill>
                  <a:schemeClr val="tx1"/>
                </a:solidFill>
                <a:latin typeface="+mn-lt"/>
                <a:ea typeface="+mn-ea"/>
                <a:cs typeface="+mn-cs"/>
              </a:rPr>
              <a:t>homophily</a:t>
            </a:r>
            <a:r>
              <a:rPr lang="en-US" sz="1200" b="0" i="0" u="none" strike="noStrike" kern="1200" baseline="0" dirty="0" smtClean="0">
                <a:solidFill>
                  <a:schemeClr val="tx1"/>
                </a:solidFill>
                <a:latin typeface="+mn-lt"/>
                <a:ea typeface="+mn-ea"/>
                <a:cs typeface="+mn-cs"/>
              </a:rPr>
              <a:t> in research collaborations is associated with weaker scientific contributions. Researchers</a:t>
            </a:r>
          </a:p>
          <a:p>
            <a:r>
              <a:rPr lang="en-US" sz="1200" b="0" i="0" u="none" strike="noStrike" kern="1200" baseline="0" dirty="0" smtClean="0">
                <a:solidFill>
                  <a:schemeClr val="tx1"/>
                </a:solidFill>
                <a:latin typeface="+mn-lt"/>
                <a:ea typeface="+mn-ea"/>
                <a:cs typeface="+mn-cs"/>
              </a:rPr>
              <a:t>with weaker past publication records are more likely to write with members of ethnicity than other</a:t>
            </a:r>
          </a:p>
          <a:p>
            <a:r>
              <a:rPr lang="en-US" sz="1200" b="0" i="0" u="none" strike="noStrike" kern="1200" baseline="0" dirty="0" smtClean="0">
                <a:solidFill>
                  <a:schemeClr val="tx1"/>
                </a:solidFill>
                <a:latin typeface="+mn-lt"/>
                <a:ea typeface="+mn-ea"/>
                <a:cs typeface="+mn-cs"/>
              </a:rPr>
              <a:t>researchers. Papers with greater </a:t>
            </a:r>
            <a:r>
              <a:rPr lang="en-US" sz="1200" b="0" i="0" u="none" strike="noStrike" kern="1200" baseline="0" dirty="0" err="1" smtClean="0">
                <a:solidFill>
                  <a:schemeClr val="tx1"/>
                </a:solidFill>
                <a:latin typeface="+mn-lt"/>
                <a:ea typeface="+mn-ea"/>
                <a:cs typeface="+mn-cs"/>
              </a:rPr>
              <a:t>homophily</a:t>
            </a:r>
            <a:r>
              <a:rPr lang="en-US" sz="1200" b="0" i="0" u="none" strike="noStrike" kern="1200" baseline="0" dirty="0" smtClean="0">
                <a:solidFill>
                  <a:schemeClr val="tx1"/>
                </a:solidFill>
                <a:latin typeface="+mn-lt"/>
                <a:ea typeface="+mn-ea"/>
                <a:cs typeface="+mn-cs"/>
              </a:rPr>
              <a:t> tend to be published in lower impact journals and to receive</a:t>
            </a:r>
          </a:p>
          <a:p>
            <a:r>
              <a:rPr lang="en-US" sz="1200" b="0" i="0" u="none" strike="noStrike" kern="1200" baseline="0" dirty="0" smtClean="0">
                <a:solidFill>
                  <a:schemeClr val="tx1"/>
                </a:solidFill>
                <a:latin typeface="+mn-lt"/>
                <a:ea typeface="+mn-ea"/>
                <a:cs typeface="+mn-cs"/>
              </a:rPr>
              <a:t>fewer citations than others, even holding fixed the previous publishing performance of the authors.</a:t>
            </a:r>
          </a:p>
          <a:p>
            <a:r>
              <a:rPr lang="en-US" sz="1200" b="0" i="0" u="none" strike="noStrike" kern="1200" baseline="0" dirty="0" smtClean="0">
                <a:solidFill>
                  <a:schemeClr val="tx1"/>
                </a:solidFill>
                <a:latin typeface="+mn-lt"/>
                <a:ea typeface="+mn-ea"/>
                <a:cs typeface="+mn-cs"/>
              </a:rPr>
              <a:t>Going beyond ethnic </a:t>
            </a:r>
            <a:r>
              <a:rPr lang="en-US" sz="1200" b="0" i="0" u="none" strike="noStrike" kern="1200" baseline="0" dirty="0" err="1" smtClean="0">
                <a:solidFill>
                  <a:schemeClr val="tx1"/>
                </a:solidFill>
                <a:latin typeface="+mn-lt"/>
                <a:ea typeface="+mn-ea"/>
                <a:cs typeface="+mn-cs"/>
              </a:rPr>
              <a:t>homophily</a:t>
            </a:r>
            <a:r>
              <a:rPr lang="en-US" sz="1200" b="0" i="0" u="none" strike="noStrike" kern="1200" baseline="0" dirty="0" smtClean="0">
                <a:solidFill>
                  <a:schemeClr val="tx1"/>
                </a:solidFill>
                <a:latin typeface="+mn-lt"/>
                <a:ea typeface="+mn-ea"/>
                <a:cs typeface="+mn-cs"/>
              </a:rPr>
              <a:t>, we find that papers with more authors in more locations and with</a:t>
            </a:r>
          </a:p>
          <a:p>
            <a:r>
              <a:rPr lang="en-US" sz="1200" b="0" i="0" u="none" strike="noStrike" kern="1200" baseline="0" dirty="0" smtClean="0">
                <a:solidFill>
                  <a:schemeClr val="tx1"/>
                </a:solidFill>
                <a:latin typeface="+mn-lt"/>
                <a:ea typeface="+mn-ea"/>
                <a:cs typeface="+mn-cs"/>
              </a:rPr>
              <a:t>longer lists of references tend to be published in relatively high impact journals and to receive more</a:t>
            </a:r>
          </a:p>
          <a:p>
            <a:r>
              <a:rPr lang="en-US" sz="1200" b="0" i="0" u="none" strike="noStrike" kern="1200" baseline="0" dirty="0" smtClean="0">
                <a:solidFill>
                  <a:schemeClr val="tx1"/>
                </a:solidFill>
                <a:latin typeface="+mn-lt"/>
                <a:ea typeface="+mn-ea"/>
                <a:cs typeface="+mn-cs"/>
              </a:rPr>
              <a:t>citations than other papers. These findings and those on </a:t>
            </a:r>
            <a:r>
              <a:rPr lang="en-US" sz="1200" b="0" i="0" u="none" strike="noStrike" kern="1200" baseline="0" dirty="0" err="1" smtClean="0">
                <a:solidFill>
                  <a:schemeClr val="tx1"/>
                </a:solidFill>
                <a:latin typeface="+mn-lt"/>
                <a:ea typeface="+mn-ea"/>
                <a:cs typeface="+mn-cs"/>
              </a:rPr>
              <a:t>homophily</a:t>
            </a:r>
            <a:r>
              <a:rPr lang="en-US" sz="1200" b="0" i="0" u="none" strike="noStrike" kern="1200" baseline="0" dirty="0" smtClean="0">
                <a:solidFill>
                  <a:schemeClr val="tx1"/>
                </a:solidFill>
                <a:latin typeface="+mn-lt"/>
                <a:ea typeface="+mn-ea"/>
                <a:cs typeface="+mn-cs"/>
              </a:rPr>
              <a:t> suggest that diversity in inputs</a:t>
            </a:r>
          </a:p>
          <a:p>
            <a:r>
              <a:rPr lang="en-US" sz="1200" b="0" i="0" u="none" strike="noStrike" kern="1200" baseline="0" dirty="0" smtClean="0">
                <a:solidFill>
                  <a:schemeClr val="tx1"/>
                </a:solidFill>
                <a:latin typeface="+mn-lt"/>
                <a:ea typeface="+mn-ea"/>
                <a:cs typeface="+mn-cs"/>
              </a:rPr>
              <a:t>into papers leads to greater contributions to science, as measured by impact factors and citations.</a:t>
            </a:r>
            <a:endParaRPr lang="en-US" dirty="0"/>
          </a:p>
        </p:txBody>
      </p:sp>
      <p:sp>
        <p:nvSpPr>
          <p:cNvPr id="4" name="Slide Number Placeholder 3"/>
          <p:cNvSpPr>
            <a:spLocks noGrp="1"/>
          </p:cNvSpPr>
          <p:nvPr>
            <p:ph type="sldNum" sz="quarter" idx="10"/>
          </p:nvPr>
        </p:nvSpPr>
        <p:spPr/>
        <p:txBody>
          <a:bodyPr/>
          <a:lstStyle/>
          <a:p>
            <a:fld id="{72887B88-1219-47F4-A899-BE5DCD68C524}" type="slidenum">
              <a:rPr lang="en-US" smtClean="0"/>
              <a:t>33</a:t>
            </a:fld>
            <a:endParaRPr lang="en-US"/>
          </a:p>
        </p:txBody>
      </p:sp>
    </p:spTree>
    <p:extLst>
      <p:ext uri="{BB962C8B-B14F-4D97-AF65-F5344CB8AC3E}">
        <p14:creationId xmlns:p14="http://schemas.microsoft.com/office/powerpoint/2010/main" val="454752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Mentor’s </a:t>
            </a:r>
            <a:r>
              <a:rPr lang="en-US" dirty="0" err="1" smtClean="0"/>
              <a:t>Guid</a:t>
            </a:r>
            <a:r>
              <a:rPr lang="en-US" dirty="0" smtClean="0"/>
              <a:t>, Lois</a:t>
            </a:r>
            <a:r>
              <a:rPr lang="en-US" baseline="0" dirty="0" smtClean="0"/>
              <a:t> Zachary, 2</a:t>
            </a:r>
            <a:r>
              <a:rPr lang="en-US" baseline="30000" dirty="0" smtClean="0"/>
              <a:t>nd</a:t>
            </a:r>
            <a:r>
              <a:rPr lang="en-US" baseline="0" dirty="0" smtClean="0"/>
              <a:t> edition</a:t>
            </a:r>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34</a:t>
            </a:fld>
            <a:endParaRPr lang="en-US"/>
          </a:p>
        </p:txBody>
      </p:sp>
    </p:spTree>
    <p:extLst>
      <p:ext uri="{BB962C8B-B14F-4D97-AF65-F5344CB8AC3E}">
        <p14:creationId xmlns:p14="http://schemas.microsoft.com/office/powerpoint/2010/main" val="1720352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887B88-1219-47F4-A899-BE5DCD68C524}" type="slidenum">
              <a:rPr lang="en-US" smtClean="0"/>
              <a:t>3</a:t>
            </a:fld>
            <a:endParaRPr lang="en-US"/>
          </a:p>
        </p:txBody>
      </p:sp>
    </p:spTree>
    <p:extLst>
      <p:ext uri="{BB962C8B-B14F-4D97-AF65-F5344CB8AC3E}">
        <p14:creationId xmlns:p14="http://schemas.microsoft.com/office/powerpoint/2010/main" val="3849658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Karen and our graphic team came up the idea and created the logo (</a:t>
            </a:r>
            <a:r>
              <a:rPr lang="en-US" sz="1200" kern="1200" dirty="0" err="1" smtClean="0">
                <a:solidFill>
                  <a:schemeClr val="tx1"/>
                </a:solidFill>
                <a:effectLst/>
                <a:latin typeface="+mn-lt"/>
                <a:ea typeface="+mn-ea"/>
                <a:cs typeface="+mn-cs"/>
              </a:rPr>
              <a:t>FPLin</a:t>
            </a:r>
            <a:r>
              <a:rPr lang="en-US" sz="1200" kern="1200" dirty="0" smtClean="0">
                <a:solidFill>
                  <a:schemeClr val="tx1"/>
                </a:solidFill>
                <a:effectLst/>
                <a:latin typeface="+mn-lt"/>
                <a:ea typeface="+mn-ea"/>
                <a:cs typeface="+mn-cs"/>
              </a:rPr>
              <a:t>, 28Feb2014)</a:t>
            </a:r>
            <a:endParaRPr lang="en-US" dirty="0"/>
          </a:p>
        </p:txBody>
      </p:sp>
      <p:sp>
        <p:nvSpPr>
          <p:cNvPr id="4" name="Slide Number Placeholder 3"/>
          <p:cNvSpPr>
            <a:spLocks noGrp="1"/>
          </p:cNvSpPr>
          <p:nvPr>
            <p:ph type="sldNum" sz="quarter" idx="10"/>
          </p:nvPr>
        </p:nvSpPr>
        <p:spPr/>
        <p:txBody>
          <a:bodyPr/>
          <a:lstStyle/>
          <a:p>
            <a:fld id="{72887B88-1219-47F4-A899-BE5DCD68C524}" type="slidenum">
              <a:rPr lang="en-US" smtClean="0"/>
              <a:t>4</a:t>
            </a:fld>
            <a:endParaRPr lang="en-US"/>
          </a:p>
        </p:txBody>
      </p:sp>
    </p:spTree>
    <p:extLst>
      <p:ext uri="{BB962C8B-B14F-4D97-AF65-F5344CB8AC3E}">
        <p14:creationId xmlns:p14="http://schemas.microsoft.com/office/powerpoint/2010/main" val="2758126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887B88-1219-47F4-A899-BE5DCD68C524}" type="slidenum">
              <a:rPr lang="en-US" smtClean="0"/>
              <a:t>5</a:t>
            </a:fld>
            <a:endParaRPr lang="en-US"/>
          </a:p>
        </p:txBody>
      </p:sp>
    </p:spTree>
    <p:extLst>
      <p:ext uri="{BB962C8B-B14F-4D97-AF65-F5344CB8AC3E}">
        <p14:creationId xmlns:p14="http://schemas.microsoft.com/office/powerpoint/2010/main" val="1772177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individuals new to a</a:t>
            </a:r>
            <a:r>
              <a:rPr lang="en-US" baseline="0" dirty="0" smtClean="0"/>
              <a:t> PRAGMA</a:t>
            </a:r>
            <a:r>
              <a:rPr lang="en-US" dirty="0" smtClean="0"/>
              <a:t> workshop – welcome!</a:t>
            </a:r>
          </a:p>
          <a:p>
            <a:endParaRPr lang="en-US" dirty="0" smtClean="0"/>
          </a:p>
          <a:p>
            <a:r>
              <a:rPr lang="en-US" dirty="0" smtClean="0"/>
              <a:t>As</a:t>
            </a:r>
            <a:r>
              <a:rPr lang="en-US" baseline="0" dirty="0" smtClean="0"/>
              <a:t> science becomes more distributed and collaborative, there are small to medium sized groups, distributed, that want to work together. PRAGMA is about enabling this long tail of science, through scientific expeditions and infrastructure experiments.</a:t>
            </a:r>
          </a:p>
          <a:p>
            <a:endParaRPr lang="en-US" baseline="0" dirty="0" smtClean="0"/>
          </a:p>
          <a:p>
            <a:r>
              <a:rPr lang="en-US" baseline="0" dirty="0" smtClean="0"/>
              <a:t>We have always focused on the Pacific Rim.   You can see the institutions involved. This includes the</a:t>
            </a:r>
            <a:r>
              <a:rPr lang="en-US" dirty="0" smtClean="0"/>
              <a:t> four new sites that</a:t>
            </a:r>
            <a:r>
              <a:rPr lang="en-US" baseline="0" dirty="0" smtClean="0"/>
              <a:t> were </a:t>
            </a:r>
            <a:r>
              <a:rPr lang="en-US" dirty="0" smtClean="0"/>
              <a:t>accepted</a:t>
            </a:r>
            <a:r>
              <a:rPr lang="en-US" baseline="0" dirty="0" smtClean="0"/>
              <a:t> as members at PRAGMA 24</a:t>
            </a:r>
            <a:endParaRPr lang="en-US" dirty="0"/>
          </a:p>
        </p:txBody>
      </p:sp>
      <p:sp>
        <p:nvSpPr>
          <p:cNvPr id="4" name="Slide Number Placeholder 3"/>
          <p:cNvSpPr>
            <a:spLocks noGrp="1"/>
          </p:cNvSpPr>
          <p:nvPr>
            <p:ph type="sldNum" sz="quarter" idx="10"/>
          </p:nvPr>
        </p:nvSpPr>
        <p:spPr/>
        <p:txBody>
          <a:bodyPr/>
          <a:lstStyle/>
          <a:p>
            <a:fld id="{20ACCB8F-96AA-46E7-AD93-F0471F725CC0}" type="slidenum">
              <a:rPr lang="en-US" smtClean="0"/>
              <a:t>6</a:t>
            </a:fld>
            <a:endParaRPr lang="en-US"/>
          </a:p>
        </p:txBody>
      </p:sp>
    </p:spTree>
    <p:extLst>
      <p:ext uri="{BB962C8B-B14F-4D97-AF65-F5344CB8AC3E}">
        <p14:creationId xmlns:p14="http://schemas.microsoft.com/office/powerpoint/2010/main" val="2455500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If I had one slide to sum</a:t>
            </a:r>
            <a:r>
              <a:rPr lang="en-US" baseline="0" dirty="0" smtClean="0"/>
              <a:t> up PRAGMA’s activity – this might be it</a:t>
            </a:r>
          </a:p>
          <a:p>
            <a:r>
              <a:rPr lang="en-US" baseline="0" dirty="0" smtClean="0"/>
              <a:t> - Driven by applications (upper left). We have selected two so far, but there are many others. We hope that this meeting will develop others.</a:t>
            </a:r>
          </a:p>
          <a:p>
            <a:r>
              <a:rPr lang="en-US" baseline="0" dirty="0" smtClean="0"/>
              <a:t> - Driving toward a Trust envelop by application needs. This trust envelop has many components</a:t>
            </a:r>
          </a:p>
          <a:p>
            <a:r>
              <a:rPr lang="en-US" baseline="0" dirty="0" smtClean="0"/>
              <a:t>    - Ability to facilitate interactions and share resources among sites</a:t>
            </a:r>
          </a:p>
          <a:p>
            <a:r>
              <a:rPr lang="en-US" baseline="0" dirty="0" smtClean="0"/>
              <a:t>    - Ability to limit that share in a secure way</a:t>
            </a:r>
          </a:p>
          <a:p>
            <a:r>
              <a:rPr lang="en-US" baseline="0" dirty="0" smtClean="0"/>
              <a:t>     - Virtualization of software and networks</a:t>
            </a:r>
          </a:p>
          <a:p>
            <a:r>
              <a:rPr lang="en-US" baseline="0" dirty="0" smtClean="0"/>
              <a:t> - Engaging students (lower right). As with any community – we must look to the future. Students and new members are ways we choose to do that</a:t>
            </a:r>
          </a:p>
          <a:p>
            <a:r>
              <a:rPr lang="en-US" baseline="0" dirty="0" smtClean="0"/>
              <a:t> - community based (lower right) … you can see our member sites and read about what we collectively have accomplished</a:t>
            </a:r>
          </a:p>
          <a:p>
            <a:r>
              <a:rPr lang="en-US" baseline="0" dirty="0" smtClean="0"/>
              <a:t> - this is who we are – enabling the long tail of (team) science – by the long tail of science we are looking at groups that want to work together but do not have large, centralized or coordinated funding streams. However, there is desire to collaborate</a:t>
            </a:r>
          </a:p>
          <a:p>
            <a:endParaRPr lang="en-US" baseline="0" dirty="0" smtClean="0"/>
          </a:p>
          <a:p>
            <a:endParaRPr lang="en-US" baseline="0" dirty="0" smtClean="0"/>
          </a:p>
          <a:p>
            <a:endParaRPr lang="en-US" baseline="0" dirty="0" smtClean="0"/>
          </a:p>
          <a:p>
            <a:endParaRPr lang="en-US" dirty="0" smtClean="0"/>
          </a:p>
          <a:p>
            <a:endParaRPr lang="en-US" dirty="0" smtClean="0"/>
          </a:p>
          <a:p>
            <a:r>
              <a:rPr lang="en-US" dirty="0" smtClean="0"/>
              <a:t>Mini-PRAGMA in Indonesia</a:t>
            </a:r>
          </a:p>
          <a:p>
            <a:r>
              <a:rPr lang="en-US" dirty="0" smtClean="0"/>
              <a:t>http://minipragma.cs.ui.ac.id/</a:t>
            </a:r>
            <a:endParaRPr lang="en-US" dirty="0"/>
          </a:p>
        </p:txBody>
      </p:sp>
      <p:sp>
        <p:nvSpPr>
          <p:cNvPr id="4" name="Slide Number Placeholder 3"/>
          <p:cNvSpPr>
            <a:spLocks noGrp="1"/>
          </p:cNvSpPr>
          <p:nvPr>
            <p:ph type="sldNum" sz="quarter" idx="10"/>
          </p:nvPr>
        </p:nvSpPr>
        <p:spPr/>
        <p:txBody>
          <a:bodyPr/>
          <a:lstStyle/>
          <a:p>
            <a:fld id="{3AF9C373-C643-4004-B46E-84ECF55DC339}"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612088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887B88-1219-47F4-A899-BE5DCD68C524}" type="slidenum">
              <a:rPr lang="en-US" smtClean="0"/>
              <a:t>10</a:t>
            </a:fld>
            <a:endParaRPr lang="en-US"/>
          </a:p>
        </p:txBody>
      </p:sp>
    </p:spTree>
    <p:extLst>
      <p:ext uri="{BB962C8B-B14F-4D97-AF65-F5344CB8AC3E}">
        <p14:creationId xmlns:p14="http://schemas.microsoft.com/office/powerpoint/2010/main" val="3023394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Phytoplankton</a:t>
            </a:r>
            <a:r>
              <a:rPr lang="en-US" sz="1200" kern="1200" baseline="0" dirty="0" smtClean="0">
                <a:solidFill>
                  <a:schemeClr val="tx1"/>
                </a:solidFill>
                <a:effectLst/>
                <a:latin typeface="+mn-lt"/>
                <a:ea typeface="+mn-ea"/>
                <a:cs typeface="+mn-cs"/>
              </a:rPr>
              <a:t> – microalgae</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Photos: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Upper</a:t>
            </a:r>
            <a:r>
              <a:rPr lang="en-US" sz="1200" kern="1200" baseline="0" dirty="0" smtClean="0">
                <a:solidFill>
                  <a:schemeClr val="tx1"/>
                </a:solidFill>
                <a:effectLst/>
                <a:latin typeface="+mn-lt"/>
                <a:ea typeface="+mn-ea"/>
                <a:cs typeface="+mn-cs"/>
              </a:rPr>
              <a:t> Right: Paul Hanson (U </a:t>
            </a:r>
            <a:r>
              <a:rPr lang="en-US" sz="1200" kern="1200" baseline="0" dirty="0" err="1" smtClean="0">
                <a:solidFill>
                  <a:schemeClr val="tx1"/>
                </a:solidFill>
                <a:effectLst/>
                <a:latin typeface="+mn-lt"/>
                <a:ea typeface="+mn-ea"/>
                <a:cs typeface="+mn-cs"/>
              </a:rPr>
              <a:t>Wisc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Cayelan</a:t>
            </a:r>
            <a:r>
              <a:rPr lang="en-US" sz="1200" kern="1200" baseline="0" dirty="0" smtClean="0">
                <a:solidFill>
                  <a:schemeClr val="tx1"/>
                </a:solidFill>
                <a:effectLst/>
                <a:latin typeface="+mn-lt"/>
                <a:ea typeface="+mn-ea"/>
                <a:cs typeface="+mn-cs"/>
              </a:rPr>
              <a:t> Carey (Virginia Tech) @ </a:t>
            </a:r>
            <a:r>
              <a:rPr lang="en-US" sz="1200" kern="1200" dirty="0" smtClean="0">
                <a:solidFill>
                  <a:schemeClr val="tx1"/>
                </a:solidFill>
                <a:effectLst/>
                <a:latin typeface="+mn-lt"/>
                <a:ea typeface="+mn-ea"/>
                <a:cs typeface="+mn-cs"/>
              </a:rPr>
              <a:t>GLEON 'Spring Blitz'- I especially like the one of Paul lowering the light meter over the boat while I record the temperature profile!  It is good to remind people that sometimes you really have to get out and do some data collection, as input into computational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Upper Middle: </a:t>
            </a:r>
            <a:r>
              <a:rPr lang="en-US" sz="1200" kern="1200" dirty="0" err="1" smtClean="0">
                <a:solidFill>
                  <a:schemeClr val="tx1"/>
                </a:solidFill>
                <a:effectLst/>
                <a:latin typeface="+mn-lt"/>
                <a:ea typeface="+mn-ea"/>
                <a:cs typeface="+mn-cs"/>
              </a:rPr>
              <a:t>Phytoplanton</a:t>
            </a:r>
            <a:r>
              <a:rPr lang="en-US" sz="1200" kern="1200" dirty="0" smtClean="0">
                <a:solidFill>
                  <a:schemeClr val="tx1"/>
                </a:solidFill>
                <a:effectLst/>
                <a:latin typeface="+mn-lt"/>
                <a:ea typeface="+mn-ea"/>
                <a:cs typeface="+mn-cs"/>
              </a:rPr>
              <a:t> visible on Lake Mendota (Center for Limnology</a:t>
            </a:r>
            <a:r>
              <a:rPr lang="en-US" sz="1200" kern="1200" baseline="0" dirty="0" smtClean="0">
                <a:solidFill>
                  <a:schemeClr val="tx1"/>
                </a:solidFill>
                <a:effectLst/>
                <a:latin typeface="+mn-lt"/>
                <a:ea typeface="+mn-ea"/>
                <a:cs typeface="+mn-cs"/>
              </a:rPr>
              <a:t> dock, UW, Madison) – this is what the team is trying to understand – namely the rules to govern </a:t>
            </a:r>
            <a:r>
              <a:rPr lang="en-US" sz="1200" kern="1200" baseline="0" dirty="0" err="1" smtClean="0">
                <a:solidFill>
                  <a:schemeClr val="tx1"/>
                </a:solidFill>
                <a:effectLst/>
                <a:latin typeface="+mn-lt"/>
                <a:ea typeface="+mn-ea"/>
                <a:cs typeface="+mn-cs"/>
              </a:rPr>
              <a:t>phytoplanton</a:t>
            </a:r>
            <a:r>
              <a:rPr lang="en-US" sz="1200" kern="1200" baseline="0" dirty="0" smtClean="0">
                <a:solidFill>
                  <a:schemeClr val="tx1"/>
                </a:solidFill>
                <a:effectLst/>
                <a:latin typeface="+mn-lt"/>
                <a:ea typeface="+mn-ea"/>
                <a:cs typeface="+mn-cs"/>
              </a:rPr>
              <a:t> growth.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Figure: IPOP (Jose, you will know how to explain this).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F2EEFA8-2560-47B5-8AA5-01776077A1B5}" type="slidenum">
              <a:rPr lang="en-US" smtClean="0"/>
              <a:t>11</a:t>
            </a:fld>
            <a:endParaRPr lang="en-US"/>
          </a:p>
        </p:txBody>
      </p:sp>
    </p:spTree>
    <p:extLst>
      <p:ext uri="{BB962C8B-B14F-4D97-AF65-F5344CB8AC3E}">
        <p14:creationId xmlns:p14="http://schemas.microsoft.com/office/powerpoint/2010/main" val="1628837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C9E07F-D5ED-4462-BCFB-3786D74981E0}" type="datetimeFigureOut">
              <a:rPr lang="en-US" smtClean="0"/>
              <a:t>4/9/2014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16BD5C-D8D1-4F10-97A5-3BFBF1E3707E}" type="slidenum">
              <a:rPr lang="en-US" smtClean="0"/>
              <a:t>‹#›</a:t>
            </a:fld>
            <a:endParaRPr lang="en-US"/>
          </a:p>
        </p:txBody>
      </p:sp>
    </p:spTree>
    <p:extLst>
      <p:ext uri="{BB962C8B-B14F-4D97-AF65-F5344CB8AC3E}">
        <p14:creationId xmlns:p14="http://schemas.microsoft.com/office/powerpoint/2010/main" val="265071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C9E07F-D5ED-4462-BCFB-3786D74981E0}" type="datetimeFigureOut">
              <a:rPr lang="en-US" smtClean="0"/>
              <a:t>4/9/2014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16BD5C-D8D1-4F10-97A5-3BFBF1E3707E}" type="slidenum">
              <a:rPr lang="en-US" smtClean="0"/>
              <a:t>‹#›</a:t>
            </a:fld>
            <a:endParaRPr lang="en-US"/>
          </a:p>
        </p:txBody>
      </p:sp>
    </p:spTree>
    <p:extLst>
      <p:ext uri="{BB962C8B-B14F-4D97-AF65-F5344CB8AC3E}">
        <p14:creationId xmlns:p14="http://schemas.microsoft.com/office/powerpoint/2010/main" val="381726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C9E07F-D5ED-4462-BCFB-3786D74981E0}" type="datetimeFigureOut">
              <a:rPr lang="en-US" smtClean="0"/>
              <a:t>4/9/2014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16BD5C-D8D1-4F10-97A5-3BFBF1E3707E}" type="slidenum">
              <a:rPr lang="en-US" smtClean="0"/>
              <a:t>‹#›</a:t>
            </a:fld>
            <a:endParaRPr lang="en-US"/>
          </a:p>
        </p:txBody>
      </p:sp>
    </p:spTree>
    <p:extLst>
      <p:ext uri="{BB962C8B-B14F-4D97-AF65-F5344CB8AC3E}">
        <p14:creationId xmlns:p14="http://schemas.microsoft.com/office/powerpoint/2010/main" val="1158472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616921-B0F0-450F-AF36-FB92C0A5A389}" type="datetimeFigureOut">
              <a:rPr lang="en-US" smtClean="0">
                <a:solidFill>
                  <a:prstClr val="black">
                    <a:tint val="75000"/>
                  </a:prstClr>
                </a:solidFill>
              </a:rPr>
              <a:pPr/>
              <a:t>4/9/2014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D3C58B9-1CA9-4B30-AE66-502CC0A2BBC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4695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616921-B0F0-450F-AF36-FB92C0A5A389}" type="datetimeFigureOut">
              <a:rPr lang="en-US" smtClean="0">
                <a:solidFill>
                  <a:prstClr val="black">
                    <a:tint val="75000"/>
                  </a:prstClr>
                </a:solidFill>
              </a:rPr>
              <a:pPr/>
              <a:t>4/9/2014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D3C58B9-1CA9-4B30-AE66-502CC0A2BBC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4686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616921-B0F0-450F-AF36-FB92C0A5A389}" type="datetimeFigureOut">
              <a:rPr lang="en-US" smtClean="0">
                <a:solidFill>
                  <a:prstClr val="black">
                    <a:tint val="75000"/>
                  </a:prstClr>
                </a:solidFill>
              </a:rPr>
              <a:pPr/>
              <a:t>4/9/2014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D3C58B9-1CA9-4B30-AE66-502CC0A2BBC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8834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8616921-B0F0-450F-AF36-FB92C0A5A389}" type="datetimeFigureOut">
              <a:rPr lang="en-US" smtClean="0">
                <a:solidFill>
                  <a:prstClr val="black">
                    <a:tint val="75000"/>
                  </a:prstClr>
                </a:solidFill>
              </a:rPr>
              <a:pPr/>
              <a:t>4/9/2014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D3C58B9-1CA9-4B30-AE66-502CC0A2BBC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3567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8616921-B0F0-450F-AF36-FB92C0A5A389}" type="datetimeFigureOut">
              <a:rPr lang="en-US" smtClean="0">
                <a:solidFill>
                  <a:prstClr val="black">
                    <a:tint val="75000"/>
                  </a:prstClr>
                </a:solidFill>
              </a:rPr>
              <a:pPr/>
              <a:t>4/9/2014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D3C58B9-1CA9-4B30-AE66-502CC0A2BBC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9394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8616921-B0F0-450F-AF36-FB92C0A5A389}" type="datetimeFigureOut">
              <a:rPr lang="en-US" smtClean="0">
                <a:solidFill>
                  <a:prstClr val="black">
                    <a:tint val="75000"/>
                  </a:prstClr>
                </a:solidFill>
              </a:rPr>
              <a:pPr/>
              <a:t>4/9/2014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D3C58B9-1CA9-4B30-AE66-502CC0A2BBC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8311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616921-B0F0-450F-AF36-FB92C0A5A389}" type="datetimeFigureOut">
              <a:rPr lang="en-US" smtClean="0">
                <a:solidFill>
                  <a:prstClr val="black">
                    <a:tint val="75000"/>
                  </a:prstClr>
                </a:solidFill>
              </a:rPr>
              <a:pPr/>
              <a:t>4/9/2014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D3C58B9-1CA9-4B30-AE66-502CC0A2BBC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29400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616921-B0F0-450F-AF36-FB92C0A5A389}" type="datetimeFigureOut">
              <a:rPr lang="en-US" smtClean="0">
                <a:solidFill>
                  <a:prstClr val="black">
                    <a:tint val="75000"/>
                  </a:prstClr>
                </a:solidFill>
              </a:rPr>
              <a:pPr/>
              <a:t>4/9/2014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D3C58B9-1CA9-4B30-AE66-502CC0A2BBC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2201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C9E07F-D5ED-4462-BCFB-3786D74981E0}" type="datetimeFigureOut">
              <a:rPr lang="en-US" smtClean="0"/>
              <a:t>4/9/2014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16BD5C-D8D1-4F10-97A5-3BFBF1E3707E}" type="slidenum">
              <a:rPr lang="en-US" smtClean="0"/>
              <a:t>‹#›</a:t>
            </a:fld>
            <a:endParaRPr lang="en-US"/>
          </a:p>
        </p:txBody>
      </p:sp>
    </p:spTree>
    <p:extLst>
      <p:ext uri="{BB962C8B-B14F-4D97-AF65-F5344CB8AC3E}">
        <p14:creationId xmlns:p14="http://schemas.microsoft.com/office/powerpoint/2010/main" val="27167598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616921-B0F0-450F-AF36-FB92C0A5A389}" type="datetimeFigureOut">
              <a:rPr lang="en-US" smtClean="0">
                <a:solidFill>
                  <a:prstClr val="black">
                    <a:tint val="75000"/>
                  </a:prstClr>
                </a:solidFill>
              </a:rPr>
              <a:pPr/>
              <a:t>4/9/2014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D3C58B9-1CA9-4B30-AE66-502CC0A2BBC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57277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616921-B0F0-450F-AF36-FB92C0A5A389}" type="datetimeFigureOut">
              <a:rPr lang="en-US" smtClean="0">
                <a:solidFill>
                  <a:prstClr val="black">
                    <a:tint val="75000"/>
                  </a:prstClr>
                </a:solidFill>
              </a:rPr>
              <a:pPr/>
              <a:t>4/9/2014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D3C58B9-1CA9-4B30-AE66-502CC0A2BBC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17287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616921-B0F0-450F-AF36-FB92C0A5A389}" type="datetimeFigureOut">
              <a:rPr lang="en-US" smtClean="0">
                <a:solidFill>
                  <a:prstClr val="black">
                    <a:tint val="75000"/>
                  </a:prstClr>
                </a:solidFill>
              </a:rPr>
              <a:pPr/>
              <a:t>4/9/2014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D3C58B9-1CA9-4B30-AE66-502CC0A2BBC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84206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5522" name="AutoShape 2"/>
          <p:cNvSpPr>
            <a:spLocks noChangeArrowheads="1"/>
          </p:cNvSpPr>
          <p:nvPr/>
        </p:nvSpPr>
        <p:spPr bwMode="auto">
          <a:xfrm>
            <a:off x="228600" y="381000"/>
            <a:ext cx="8686800" cy="5867400"/>
          </a:xfrm>
          <a:prstGeom prst="roundRect">
            <a:avLst>
              <a:gd name="adj" fmla="val 7912"/>
            </a:avLst>
          </a:prstGeom>
          <a:noFill/>
          <a:ln w="9525">
            <a:solidFill>
              <a:srgbClr val="0066FF"/>
            </a:solidFill>
            <a:round/>
            <a:headEnd/>
            <a:tailEnd/>
          </a:ln>
          <a:effectLst/>
        </p:spPr>
        <p:txBody>
          <a:bodyPr wrap="none" anchor="ctr"/>
          <a:lstStyle/>
          <a:p>
            <a:pPr algn="ctr" fontAlgn="base">
              <a:spcBef>
                <a:spcPct val="0"/>
              </a:spcBef>
              <a:spcAft>
                <a:spcPct val="0"/>
              </a:spcAft>
            </a:pPr>
            <a:endParaRPr lang="en-US" sz="2400">
              <a:solidFill>
                <a:srgbClr val="000000"/>
              </a:solidFill>
              <a:latin typeface="Times New Roman" pitchFamily="18" charset="0"/>
            </a:endParaRPr>
          </a:p>
        </p:txBody>
      </p:sp>
      <p:sp>
        <p:nvSpPr>
          <p:cNvPr id="235523" name="AutoShape 3"/>
          <p:cNvSpPr>
            <a:spLocks noChangeArrowheads="1"/>
          </p:cNvSpPr>
          <p:nvPr/>
        </p:nvSpPr>
        <p:spPr bwMode="white">
          <a:xfrm>
            <a:off x="327025" y="488950"/>
            <a:ext cx="8435975" cy="4768850"/>
          </a:xfrm>
          <a:prstGeom prst="roundRect">
            <a:avLst>
              <a:gd name="adj" fmla="val 7310"/>
            </a:avLst>
          </a:prstGeom>
          <a:solidFill>
            <a:schemeClr val="bg1"/>
          </a:solidFill>
          <a:ln w="9525">
            <a:noFill/>
            <a:round/>
            <a:headEnd/>
            <a:tailEnd/>
          </a:ln>
          <a:effectLst/>
        </p:spPr>
        <p:txBody>
          <a:bodyPr wrap="none" anchor="ctr"/>
          <a:lstStyle/>
          <a:p>
            <a:pPr algn="ctr" fontAlgn="base">
              <a:spcBef>
                <a:spcPct val="0"/>
              </a:spcBef>
              <a:spcAft>
                <a:spcPct val="0"/>
              </a:spcAft>
            </a:pPr>
            <a:endParaRPr lang="en-US" sz="2400">
              <a:solidFill>
                <a:srgbClr val="000000"/>
              </a:solidFill>
              <a:latin typeface="Times New Roman" pitchFamily="18" charset="0"/>
            </a:endParaRPr>
          </a:p>
        </p:txBody>
      </p:sp>
      <p:sp>
        <p:nvSpPr>
          <p:cNvPr id="235524" name="AutoShape 4"/>
          <p:cNvSpPr>
            <a:spLocks noChangeArrowheads="1"/>
          </p:cNvSpPr>
          <p:nvPr/>
        </p:nvSpPr>
        <p:spPr bwMode="blackWhite">
          <a:xfrm>
            <a:off x="1371600" y="3733800"/>
            <a:ext cx="6400800" cy="2286000"/>
          </a:xfrm>
          <a:prstGeom prst="roundRect">
            <a:avLst>
              <a:gd name="adj" fmla="val 16667"/>
            </a:avLst>
          </a:prstGeom>
          <a:solidFill>
            <a:schemeClr val="bg1"/>
          </a:solidFill>
          <a:ln w="6350">
            <a:solidFill>
              <a:srgbClr val="CC0000"/>
            </a:solidFill>
            <a:round/>
            <a:headEnd/>
            <a:tailEnd/>
          </a:ln>
          <a:effectLst/>
        </p:spPr>
        <p:txBody>
          <a:bodyPr wrap="none" anchor="ctr"/>
          <a:lstStyle/>
          <a:p>
            <a:pPr algn="ctr" fontAlgn="base">
              <a:spcBef>
                <a:spcPct val="0"/>
              </a:spcBef>
              <a:spcAft>
                <a:spcPct val="0"/>
              </a:spcAft>
            </a:pPr>
            <a:endParaRPr lang="en-US">
              <a:solidFill>
                <a:srgbClr val="000000"/>
              </a:solidFill>
            </a:endParaRPr>
          </a:p>
        </p:txBody>
      </p:sp>
      <p:sp>
        <p:nvSpPr>
          <p:cNvPr id="235525" name="Rectangle 5"/>
          <p:cNvSpPr>
            <a:spLocks noGrp="1" noChangeArrowheads="1"/>
          </p:cNvSpPr>
          <p:nvPr>
            <p:ph type="ctrTitle"/>
          </p:nvPr>
        </p:nvSpPr>
        <p:spPr>
          <a:xfrm>
            <a:off x="685800" y="857250"/>
            <a:ext cx="7772400" cy="2266950"/>
          </a:xfrm>
        </p:spPr>
        <p:txBody>
          <a:bodyPr anchor="ctr" anchorCtr="1"/>
          <a:lstStyle>
            <a:lvl1pPr algn="ctr">
              <a:defRPr sz="4100" i="1"/>
            </a:lvl1pPr>
          </a:lstStyle>
          <a:p>
            <a:r>
              <a:rPr lang="en-US" smtClean="0"/>
              <a:t>Click to edit Master title style</a:t>
            </a:r>
            <a:endParaRPr lang="en-US"/>
          </a:p>
        </p:txBody>
      </p:sp>
      <p:sp>
        <p:nvSpPr>
          <p:cNvPr id="235526" name="Rectangle 6"/>
          <p:cNvSpPr>
            <a:spLocks noGrp="1" noChangeArrowheads="1"/>
          </p:cNvSpPr>
          <p:nvPr>
            <p:ph type="subTitle" idx="1"/>
          </p:nvPr>
        </p:nvSpPr>
        <p:spPr>
          <a:xfrm>
            <a:off x="1752600" y="3962400"/>
            <a:ext cx="5410200" cy="1905000"/>
          </a:xfrm>
        </p:spPr>
        <p:txBody>
          <a:bodyPr anchor="ctr"/>
          <a:lstStyle>
            <a:lvl1pPr marL="0" indent="0" algn="ctr">
              <a:buFont typeface="Wingdings" pitchFamily="2" charset="2"/>
              <a:buNone/>
              <a:defRPr sz="3300"/>
            </a:lvl1pPr>
          </a:lstStyle>
          <a:p>
            <a:r>
              <a:rPr lang="en-US" smtClean="0"/>
              <a:t>Click to edit Master subtitle style</a:t>
            </a:r>
            <a:endParaRPr lang="en-US"/>
          </a:p>
        </p:txBody>
      </p:sp>
      <p:pic>
        <p:nvPicPr>
          <p:cNvPr id="235527" name="Picture 7" descr="smllblu.gif (3168 bytes)"/>
          <p:cNvPicPr>
            <a:picLocks noChangeAspect="1" noChangeArrowheads="1"/>
          </p:cNvPicPr>
          <p:nvPr/>
        </p:nvPicPr>
        <p:blipFill>
          <a:blip r:embed="rId2" cstate="print"/>
          <a:srcRect/>
          <a:stretch>
            <a:fillRect/>
          </a:stretch>
        </p:blipFill>
        <p:spPr bwMode="auto">
          <a:xfrm>
            <a:off x="8153400" y="6672263"/>
            <a:ext cx="835025" cy="185737"/>
          </a:xfrm>
          <a:prstGeom prst="rect">
            <a:avLst/>
          </a:prstGeom>
          <a:noFill/>
        </p:spPr>
      </p:pic>
      <p:grpSp>
        <p:nvGrpSpPr>
          <p:cNvPr id="235529" name="Group 9"/>
          <p:cNvGrpSpPr>
            <a:grpSpLocks/>
          </p:cNvGrpSpPr>
          <p:nvPr/>
        </p:nvGrpSpPr>
        <p:grpSpPr bwMode="auto">
          <a:xfrm>
            <a:off x="685800" y="6750050"/>
            <a:ext cx="5222875" cy="87313"/>
            <a:chOff x="509" y="2547"/>
            <a:chExt cx="4790" cy="72"/>
          </a:xfrm>
        </p:grpSpPr>
        <p:sp>
          <p:nvSpPr>
            <p:cNvPr id="235530" name="Rectangle 10"/>
            <p:cNvSpPr>
              <a:spLocks noChangeArrowheads="1"/>
            </p:cNvSpPr>
            <p:nvPr userDrawn="1"/>
          </p:nvSpPr>
          <p:spPr bwMode="blackWhite">
            <a:xfrm flipV="1">
              <a:off x="509" y="2547"/>
              <a:ext cx="4790" cy="48"/>
            </a:xfrm>
            <a:prstGeom prst="rect">
              <a:avLst/>
            </a:prstGeom>
            <a:gradFill rotWithShape="1">
              <a:gsLst>
                <a:gs pos="0">
                  <a:srgbClr val="3333CC"/>
                </a:gs>
                <a:gs pos="100000">
                  <a:srgbClr val="3333CC">
                    <a:gamma/>
                    <a:tint val="0"/>
                    <a:invGamma/>
                  </a:srgbClr>
                </a:gs>
              </a:gsLst>
              <a:lin ang="0" scaled="1"/>
            </a:gradFill>
            <a:ln w="50800" algn="ctr">
              <a:noFill/>
              <a:miter lim="800000"/>
              <a:headEnd/>
              <a:tailEnd/>
            </a:ln>
            <a:effectLst/>
          </p:spPr>
          <p:txBody>
            <a:bodyPr wrap="none" anchor="ctr"/>
            <a:lstStyle/>
            <a:p>
              <a:pPr algn="ctr" fontAlgn="base">
                <a:spcBef>
                  <a:spcPct val="0"/>
                </a:spcBef>
                <a:spcAft>
                  <a:spcPct val="0"/>
                </a:spcAft>
              </a:pPr>
              <a:endParaRPr lang="en-US">
                <a:solidFill>
                  <a:srgbClr val="000000"/>
                </a:solidFill>
              </a:endParaRPr>
            </a:p>
          </p:txBody>
        </p:sp>
        <p:sp>
          <p:nvSpPr>
            <p:cNvPr id="235531" name="Rectangle 11"/>
            <p:cNvSpPr>
              <a:spLocks noChangeArrowheads="1"/>
            </p:cNvSpPr>
            <p:nvPr userDrawn="1"/>
          </p:nvSpPr>
          <p:spPr bwMode="blackWhite">
            <a:xfrm flipV="1">
              <a:off x="509" y="2595"/>
              <a:ext cx="4790" cy="24"/>
            </a:xfrm>
            <a:prstGeom prst="rect">
              <a:avLst/>
            </a:prstGeom>
            <a:gradFill rotWithShape="1">
              <a:gsLst>
                <a:gs pos="0">
                  <a:srgbClr val="CC0000"/>
                </a:gs>
                <a:gs pos="100000">
                  <a:srgbClr val="CC0000">
                    <a:gamma/>
                    <a:tint val="0"/>
                    <a:invGamma/>
                  </a:srgbClr>
                </a:gs>
              </a:gsLst>
              <a:lin ang="0" scaled="1"/>
            </a:gradFill>
            <a:ln w="50800" algn="ctr">
              <a:noFill/>
              <a:miter lim="800000"/>
              <a:headEnd/>
              <a:tailEnd/>
            </a:ln>
            <a:effectLst/>
          </p:spPr>
          <p:txBody>
            <a:bodyPr wrap="none" anchor="ctr"/>
            <a:lstStyle/>
            <a:p>
              <a:pPr algn="ctr" fontAlgn="base">
                <a:spcBef>
                  <a:spcPct val="0"/>
                </a:spcBef>
                <a:spcAft>
                  <a:spcPct val="0"/>
                </a:spcAft>
              </a:pPr>
              <a:endParaRPr lang="en-US">
                <a:solidFill>
                  <a:srgbClr val="000000"/>
                </a:solidFill>
              </a:endParaRPr>
            </a:p>
          </p:txBody>
        </p:sp>
      </p:grpSp>
      <p:sp>
        <p:nvSpPr>
          <p:cNvPr id="235532" name="Text Box 12"/>
          <p:cNvSpPr txBox="1">
            <a:spLocks noChangeArrowheads="1"/>
          </p:cNvSpPr>
          <p:nvPr/>
        </p:nvSpPr>
        <p:spPr bwMode="auto">
          <a:xfrm>
            <a:off x="4800600" y="6638925"/>
            <a:ext cx="3352800" cy="228600"/>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900" b="1">
                <a:solidFill>
                  <a:srgbClr val="3366FF"/>
                </a:solidFill>
              </a:rPr>
              <a:t>A</a:t>
            </a:r>
            <a:r>
              <a:rPr lang="en-US" sz="900" b="1">
                <a:solidFill>
                  <a:srgbClr val="000000"/>
                </a:solidFill>
              </a:rPr>
              <a:t>dvanced </a:t>
            </a:r>
            <a:r>
              <a:rPr lang="en-US" sz="900" b="1">
                <a:solidFill>
                  <a:srgbClr val="3366FF"/>
                </a:solidFill>
              </a:rPr>
              <a:t>C</a:t>
            </a:r>
            <a:r>
              <a:rPr lang="en-US" sz="900" b="1">
                <a:solidFill>
                  <a:srgbClr val="000000"/>
                </a:solidFill>
              </a:rPr>
              <a:t>omputing and </a:t>
            </a:r>
            <a:r>
              <a:rPr lang="en-US" sz="900" b="1">
                <a:solidFill>
                  <a:srgbClr val="3366FF"/>
                </a:solidFill>
              </a:rPr>
              <a:t>I</a:t>
            </a:r>
            <a:r>
              <a:rPr lang="en-US" sz="900" b="1">
                <a:solidFill>
                  <a:srgbClr val="000000"/>
                </a:solidFill>
              </a:rPr>
              <a:t>nformation </a:t>
            </a:r>
            <a:r>
              <a:rPr lang="en-US" sz="900" b="1">
                <a:solidFill>
                  <a:srgbClr val="3366FF"/>
                </a:solidFill>
              </a:rPr>
              <a:t>S</a:t>
            </a:r>
            <a:r>
              <a:rPr lang="en-US" sz="900" b="1">
                <a:solidFill>
                  <a:srgbClr val="000000"/>
                </a:solidFill>
              </a:rPr>
              <a:t>ystems laboratory</a:t>
            </a:r>
          </a:p>
        </p:txBody>
      </p:sp>
      <p:pic>
        <p:nvPicPr>
          <p:cNvPr id="205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025" y="6579924"/>
            <a:ext cx="4572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28403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721742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9556216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893763"/>
            <a:ext cx="3771900" cy="5454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893763"/>
            <a:ext cx="3771900" cy="54546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46170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359712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066449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887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C9E07F-D5ED-4462-BCFB-3786D74981E0}" type="datetimeFigureOut">
              <a:rPr lang="en-US" smtClean="0"/>
              <a:t>4/9/2014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16BD5C-D8D1-4F10-97A5-3BFBF1E3707E}" type="slidenum">
              <a:rPr lang="en-US" smtClean="0"/>
              <a:t>‹#›</a:t>
            </a:fld>
            <a:endParaRPr lang="en-US"/>
          </a:p>
        </p:txBody>
      </p:sp>
    </p:spTree>
    <p:extLst>
      <p:ext uri="{BB962C8B-B14F-4D97-AF65-F5344CB8AC3E}">
        <p14:creationId xmlns:p14="http://schemas.microsoft.com/office/powerpoint/2010/main" val="6079953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218240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648480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778521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150" y="49213"/>
            <a:ext cx="1924050" cy="629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49213"/>
            <a:ext cx="5619750" cy="629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921239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491353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49213"/>
            <a:ext cx="7696200" cy="51435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893763"/>
            <a:ext cx="3771900" cy="54546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86300" y="893763"/>
            <a:ext cx="3771900" cy="2651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86300" y="3697288"/>
            <a:ext cx="3771900" cy="2651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3392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C9E07F-D5ED-4462-BCFB-3786D74981E0}" type="datetimeFigureOut">
              <a:rPr lang="en-US" smtClean="0"/>
              <a:t>4/9/2014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16BD5C-D8D1-4F10-97A5-3BFBF1E3707E}" type="slidenum">
              <a:rPr lang="en-US" smtClean="0"/>
              <a:t>‹#›</a:t>
            </a:fld>
            <a:endParaRPr lang="en-US"/>
          </a:p>
        </p:txBody>
      </p:sp>
    </p:spTree>
    <p:extLst>
      <p:ext uri="{BB962C8B-B14F-4D97-AF65-F5344CB8AC3E}">
        <p14:creationId xmlns:p14="http://schemas.microsoft.com/office/powerpoint/2010/main" val="550391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C9E07F-D5ED-4462-BCFB-3786D74981E0}" type="datetimeFigureOut">
              <a:rPr lang="en-US" smtClean="0"/>
              <a:t>4/9/2014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16BD5C-D8D1-4F10-97A5-3BFBF1E3707E}" type="slidenum">
              <a:rPr lang="en-US" smtClean="0"/>
              <a:t>‹#›</a:t>
            </a:fld>
            <a:endParaRPr lang="en-US"/>
          </a:p>
        </p:txBody>
      </p:sp>
    </p:spTree>
    <p:extLst>
      <p:ext uri="{BB962C8B-B14F-4D97-AF65-F5344CB8AC3E}">
        <p14:creationId xmlns:p14="http://schemas.microsoft.com/office/powerpoint/2010/main" val="3087004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C9E07F-D5ED-4462-BCFB-3786D74981E0}" type="datetimeFigureOut">
              <a:rPr lang="en-US" smtClean="0"/>
              <a:t>4/9/2014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16BD5C-D8D1-4F10-97A5-3BFBF1E3707E}" type="slidenum">
              <a:rPr lang="en-US" smtClean="0"/>
              <a:t>‹#›</a:t>
            </a:fld>
            <a:endParaRPr lang="en-US"/>
          </a:p>
        </p:txBody>
      </p:sp>
    </p:spTree>
    <p:extLst>
      <p:ext uri="{BB962C8B-B14F-4D97-AF65-F5344CB8AC3E}">
        <p14:creationId xmlns:p14="http://schemas.microsoft.com/office/powerpoint/2010/main" val="552751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C9E07F-D5ED-4462-BCFB-3786D74981E0}" type="datetimeFigureOut">
              <a:rPr lang="en-US" smtClean="0"/>
              <a:t>4/9/2014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16BD5C-D8D1-4F10-97A5-3BFBF1E3707E}" type="slidenum">
              <a:rPr lang="en-US" smtClean="0"/>
              <a:t>‹#›</a:t>
            </a:fld>
            <a:endParaRPr lang="en-US"/>
          </a:p>
        </p:txBody>
      </p:sp>
    </p:spTree>
    <p:extLst>
      <p:ext uri="{BB962C8B-B14F-4D97-AF65-F5344CB8AC3E}">
        <p14:creationId xmlns:p14="http://schemas.microsoft.com/office/powerpoint/2010/main" val="1630486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C9E07F-D5ED-4462-BCFB-3786D74981E0}" type="datetimeFigureOut">
              <a:rPr lang="en-US" smtClean="0"/>
              <a:t>4/9/2014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16BD5C-D8D1-4F10-97A5-3BFBF1E3707E}" type="slidenum">
              <a:rPr lang="en-US" smtClean="0"/>
              <a:t>‹#›</a:t>
            </a:fld>
            <a:endParaRPr lang="en-US"/>
          </a:p>
        </p:txBody>
      </p:sp>
    </p:spTree>
    <p:extLst>
      <p:ext uri="{BB962C8B-B14F-4D97-AF65-F5344CB8AC3E}">
        <p14:creationId xmlns:p14="http://schemas.microsoft.com/office/powerpoint/2010/main" val="3631555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C9E07F-D5ED-4462-BCFB-3786D74981E0}" type="datetimeFigureOut">
              <a:rPr lang="en-US" smtClean="0"/>
              <a:t>4/9/2014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16BD5C-D8D1-4F10-97A5-3BFBF1E3707E}" type="slidenum">
              <a:rPr lang="en-US" smtClean="0"/>
              <a:t>‹#›</a:t>
            </a:fld>
            <a:endParaRPr lang="en-US"/>
          </a:p>
        </p:txBody>
      </p:sp>
    </p:spTree>
    <p:extLst>
      <p:ext uri="{BB962C8B-B14F-4D97-AF65-F5344CB8AC3E}">
        <p14:creationId xmlns:p14="http://schemas.microsoft.com/office/powerpoint/2010/main" val="342809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d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image" Target="../media/image3.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2.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C9E07F-D5ED-4462-BCFB-3786D74981E0}" type="datetimeFigureOut">
              <a:rPr lang="en-US" smtClean="0"/>
              <a:t>4/9/2014</a:t>
            </a:fld>
            <a:endParaRPr lang="en-US"/>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16BD5C-D8D1-4F10-97A5-3BFBF1E3707E}" type="slidenum">
              <a:rPr lang="en-US" smtClean="0"/>
              <a:t>‹#›</a:t>
            </a:fld>
            <a:endParaRPr lang="en-US"/>
          </a:p>
        </p:txBody>
      </p:sp>
    </p:spTree>
    <p:extLst>
      <p:ext uri="{BB962C8B-B14F-4D97-AF65-F5344CB8AC3E}">
        <p14:creationId xmlns:p14="http://schemas.microsoft.com/office/powerpoint/2010/main" val="3233265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3600" b="1" kern="1200">
          <a:solidFill>
            <a:srgbClr val="454082"/>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616921-B0F0-450F-AF36-FB92C0A5A389}" type="datetimeFigureOut">
              <a:rPr lang="en-US" smtClean="0">
                <a:solidFill>
                  <a:prstClr val="black">
                    <a:tint val="75000"/>
                  </a:prstClr>
                </a:solidFill>
              </a:rPr>
              <a:pPr/>
              <a:t>4/9/2014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3C58B9-1CA9-4B30-AE66-502CC0A2BBC5}" type="slidenum">
              <a:rPr lang="en-US" smtClean="0">
                <a:solidFill>
                  <a:prstClr val="black">
                    <a:tint val="75000"/>
                  </a:prstClr>
                </a:solidFill>
              </a:rPr>
              <a:pPr/>
              <a:t>‹#›</a:t>
            </a:fld>
            <a:endParaRPr lang="en-US">
              <a:solidFill>
                <a:prstClr val="black">
                  <a:tint val="75000"/>
                </a:prstClr>
              </a:solidFill>
            </a:endParaRPr>
          </a:p>
        </p:txBody>
      </p:sp>
      <p:pic>
        <p:nvPicPr>
          <p:cNvPr id="7" name="Picture 6" descr="PRAGMA-blue.eps"/>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13"/>
              <a:stretch>
                <a:fillRect/>
              </a:stretch>
            </p:blipFill>
          </mc:Choice>
          <mc:Fallback>
            <p:blipFill>
              <a:blip r:embed="rId14"/>
              <a:stretch>
                <a:fillRect/>
              </a:stretch>
            </p:blipFill>
          </mc:Fallback>
        </mc:AlternateContent>
        <p:spPr>
          <a:xfrm>
            <a:off x="113927" y="166868"/>
            <a:ext cx="1104526" cy="364944"/>
          </a:xfrm>
          <a:prstGeom prst="rect">
            <a:avLst/>
          </a:prstGeom>
          <a:effectLst/>
        </p:spPr>
      </p:pic>
      <p:cxnSp>
        <p:nvCxnSpPr>
          <p:cNvPr id="8" name="Straight Connector 7"/>
          <p:cNvCxnSpPr/>
          <p:nvPr/>
        </p:nvCxnSpPr>
        <p:spPr>
          <a:xfrm>
            <a:off x="1219200" y="379412"/>
            <a:ext cx="6400800" cy="1588"/>
          </a:xfrm>
          <a:prstGeom prst="line">
            <a:avLst/>
          </a:prstGeom>
          <a:ln w="12700" cap="sq"/>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505326" y="227016"/>
            <a:ext cx="1600200" cy="276999"/>
          </a:xfrm>
          <a:prstGeom prst="rect">
            <a:avLst/>
          </a:prstGeom>
          <a:noFill/>
        </p:spPr>
        <p:txBody>
          <a:bodyPr wrap="square" rtlCol="0">
            <a:spAutoFit/>
          </a:bodyPr>
          <a:lstStyle/>
          <a:p>
            <a:pPr algn="r"/>
            <a:r>
              <a:rPr lang="en-US" sz="1200" i="1" dirty="0">
                <a:solidFill>
                  <a:srgbClr val="1B6C9A"/>
                </a:solidFill>
                <a:latin typeface="Palatino"/>
                <a:cs typeface="Palatino"/>
              </a:rPr>
              <a:t>Celebrating </a:t>
            </a:r>
            <a:r>
              <a:rPr lang="en-US" sz="1200" i="1" dirty="0" smtClean="0">
                <a:solidFill>
                  <a:srgbClr val="1B6C9A"/>
                </a:solidFill>
                <a:latin typeface="Palatino"/>
                <a:cs typeface="Palatino"/>
              </a:rPr>
              <a:t>12 </a:t>
            </a:r>
            <a:r>
              <a:rPr lang="en-US" sz="1200" i="1" dirty="0">
                <a:solidFill>
                  <a:srgbClr val="1B6C9A"/>
                </a:solidFill>
                <a:latin typeface="Palatino"/>
                <a:cs typeface="Palatino"/>
              </a:rPr>
              <a:t>Years</a:t>
            </a:r>
          </a:p>
        </p:txBody>
      </p:sp>
    </p:spTree>
    <p:extLst>
      <p:ext uri="{BB962C8B-B14F-4D97-AF65-F5344CB8AC3E}">
        <p14:creationId xmlns:p14="http://schemas.microsoft.com/office/powerpoint/2010/main" val="2585860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3600" b="1" kern="1200">
          <a:solidFill>
            <a:srgbClr val="454082"/>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bwMode="auto">
          <a:xfrm>
            <a:off x="762000" y="49213"/>
            <a:ext cx="7696200" cy="5143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34499" name="Rectangle 3"/>
          <p:cNvSpPr>
            <a:spLocks noGrp="1" noChangeArrowheads="1"/>
          </p:cNvSpPr>
          <p:nvPr>
            <p:ph type="body" idx="1"/>
          </p:nvPr>
        </p:nvSpPr>
        <p:spPr bwMode="auto">
          <a:xfrm>
            <a:off x="762000" y="893763"/>
            <a:ext cx="7696200" cy="54546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34500" name="Rectangle 4"/>
          <p:cNvSpPr>
            <a:spLocks noChangeArrowheads="1"/>
          </p:cNvSpPr>
          <p:nvPr/>
        </p:nvSpPr>
        <p:spPr bwMode="blackWhite">
          <a:xfrm flipV="1">
            <a:off x="808038" y="533400"/>
            <a:ext cx="7604125" cy="38100"/>
          </a:xfrm>
          <a:prstGeom prst="rect">
            <a:avLst/>
          </a:prstGeom>
          <a:gradFill rotWithShape="1">
            <a:gsLst>
              <a:gs pos="0">
                <a:srgbClr val="3333CC"/>
              </a:gs>
              <a:gs pos="100000">
                <a:srgbClr val="3333CC">
                  <a:gamma/>
                  <a:tint val="0"/>
                  <a:invGamma/>
                </a:srgbClr>
              </a:gs>
            </a:gsLst>
            <a:lin ang="0" scaled="1"/>
          </a:gradFill>
          <a:ln w="50800" algn="ctr">
            <a:noFill/>
            <a:miter lim="800000"/>
            <a:headEnd/>
            <a:tailEnd/>
          </a:ln>
          <a:effectLst/>
        </p:spPr>
        <p:txBody>
          <a:bodyPr wrap="none" anchor="ctr"/>
          <a:lstStyle/>
          <a:p>
            <a:pPr algn="ctr" fontAlgn="base">
              <a:spcBef>
                <a:spcPct val="0"/>
              </a:spcBef>
              <a:spcAft>
                <a:spcPct val="0"/>
              </a:spcAft>
            </a:pPr>
            <a:endParaRPr lang="en-US">
              <a:solidFill>
                <a:srgbClr val="000000"/>
              </a:solidFill>
            </a:endParaRPr>
          </a:p>
        </p:txBody>
      </p:sp>
      <p:pic>
        <p:nvPicPr>
          <p:cNvPr id="234501" name="Picture 5" descr="smllblu.gif (3168 bytes)"/>
          <p:cNvPicPr>
            <a:picLocks noChangeAspect="1" noChangeArrowheads="1"/>
          </p:cNvPicPr>
          <p:nvPr/>
        </p:nvPicPr>
        <p:blipFill>
          <a:blip r:embed="rId15" cstate="print"/>
          <a:srcRect/>
          <a:stretch>
            <a:fillRect/>
          </a:stretch>
        </p:blipFill>
        <p:spPr bwMode="auto">
          <a:xfrm>
            <a:off x="8153400" y="6672263"/>
            <a:ext cx="835025" cy="185737"/>
          </a:xfrm>
          <a:prstGeom prst="rect">
            <a:avLst/>
          </a:prstGeom>
          <a:noFill/>
        </p:spPr>
      </p:pic>
      <p:grpSp>
        <p:nvGrpSpPr>
          <p:cNvPr id="234503" name="Group 7"/>
          <p:cNvGrpSpPr>
            <a:grpSpLocks/>
          </p:cNvGrpSpPr>
          <p:nvPr/>
        </p:nvGrpSpPr>
        <p:grpSpPr bwMode="auto">
          <a:xfrm>
            <a:off x="685800" y="6750050"/>
            <a:ext cx="5222875" cy="87313"/>
            <a:chOff x="509" y="2547"/>
            <a:chExt cx="4790" cy="72"/>
          </a:xfrm>
        </p:grpSpPr>
        <p:sp>
          <p:nvSpPr>
            <p:cNvPr id="234504" name="Rectangle 8"/>
            <p:cNvSpPr>
              <a:spLocks noChangeArrowheads="1"/>
            </p:cNvSpPr>
            <p:nvPr userDrawn="1"/>
          </p:nvSpPr>
          <p:spPr bwMode="blackWhite">
            <a:xfrm flipV="1">
              <a:off x="509" y="2547"/>
              <a:ext cx="4790" cy="48"/>
            </a:xfrm>
            <a:prstGeom prst="rect">
              <a:avLst/>
            </a:prstGeom>
            <a:gradFill rotWithShape="1">
              <a:gsLst>
                <a:gs pos="0">
                  <a:srgbClr val="3333CC"/>
                </a:gs>
                <a:gs pos="100000">
                  <a:srgbClr val="3333CC">
                    <a:gamma/>
                    <a:tint val="0"/>
                    <a:invGamma/>
                  </a:srgbClr>
                </a:gs>
              </a:gsLst>
              <a:lin ang="0" scaled="1"/>
            </a:gradFill>
            <a:ln w="50800" algn="ctr">
              <a:noFill/>
              <a:miter lim="800000"/>
              <a:headEnd/>
              <a:tailEnd/>
            </a:ln>
            <a:effectLst/>
          </p:spPr>
          <p:txBody>
            <a:bodyPr wrap="none" anchor="ctr"/>
            <a:lstStyle/>
            <a:p>
              <a:pPr algn="ctr" fontAlgn="base">
                <a:spcBef>
                  <a:spcPct val="0"/>
                </a:spcBef>
                <a:spcAft>
                  <a:spcPct val="0"/>
                </a:spcAft>
              </a:pPr>
              <a:endParaRPr lang="en-US">
                <a:solidFill>
                  <a:srgbClr val="000000"/>
                </a:solidFill>
              </a:endParaRPr>
            </a:p>
          </p:txBody>
        </p:sp>
        <p:sp>
          <p:nvSpPr>
            <p:cNvPr id="234505" name="Rectangle 9"/>
            <p:cNvSpPr>
              <a:spLocks noChangeArrowheads="1"/>
            </p:cNvSpPr>
            <p:nvPr userDrawn="1"/>
          </p:nvSpPr>
          <p:spPr bwMode="blackWhite">
            <a:xfrm flipV="1">
              <a:off x="509" y="2595"/>
              <a:ext cx="4790" cy="24"/>
            </a:xfrm>
            <a:prstGeom prst="rect">
              <a:avLst/>
            </a:prstGeom>
            <a:gradFill rotWithShape="1">
              <a:gsLst>
                <a:gs pos="0">
                  <a:srgbClr val="CC0000"/>
                </a:gs>
                <a:gs pos="100000">
                  <a:srgbClr val="CC0000">
                    <a:gamma/>
                    <a:tint val="0"/>
                    <a:invGamma/>
                  </a:srgbClr>
                </a:gs>
              </a:gsLst>
              <a:lin ang="0" scaled="1"/>
            </a:gradFill>
            <a:ln w="50800" algn="ctr">
              <a:noFill/>
              <a:miter lim="800000"/>
              <a:headEnd/>
              <a:tailEnd/>
            </a:ln>
            <a:effectLst/>
          </p:spPr>
          <p:txBody>
            <a:bodyPr wrap="none" anchor="ctr"/>
            <a:lstStyle/>
            <a:p>
              <a:pPr algn="ctr" fontAlgn="base">
                <a:spcBef>
                  <a:spcPct val="0"/>
                </a:spcBef>
                <a:spcAft>
                  <a:spcPct val="0"/>
                </a:spcAft>
              </a:pPr>
              <a:endParaRPr lang="en-US">
                <a:solidFill>
                  <a:srgbClr val="000000"/>
                </a:solidFill>
              </a:endParaRPr>
            </a:p>
          </p:txBody>
        </p:sp>
      </p:grpSp>
      <p:sp>
        <p:nvSpPr>
          <p:cNvPr id="234506" name="Text Box 10"/>
          <p:cNvSpPr txBox="1">
            <a:spLocks noChangeArrowheads="1"/>
          </p:cNvSpPr>
          <p:nvPr/>
        </p:nvSpPr>
        <p:spPr bwMode="auto">
          <a:xfrm>
            <a:off x="4800600" y="6638925"/>
            <a:ext cx="3352800" cy="228600"/>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sz="900" b="1">
                <a:solidFill>
                  <a:srgbClr val="3366FF"/>
                </a:solidFill>
              </a:rPr>
              <a:t>A</a:t>
            </a:r>
            <a:r>
              <a:rPr lang="en-US" sz="900" b="1">
                <a:solidFill>
                  <a:srgbClr val="000000"/>
                </a:solidFill>
              </a:rPr>
              <a:t>dvanced </a:t>
            </a:r>
            <a:r>
              <a:rPr lang="en-US" sz="900" b="1">
                <a:solidFill>
                  <a:srgbClr val="3366FF"/>
                </a:solidFill>
              </a:rPr>
              <a:t>C</a:t>
            </a:r>
            <a:r>
              <a:rPr lang="en-US" sz="900" b="1">
                <a:solidFill>
                  <a:srgbClr val="000000"/>
                </a:solidFill>
              </a:rPr>
              <a:t>omputing and </a:t>
            </a:r>
            <a:r>
              <a:rPr lang="en-US" sz="900" b="1">
                <a:solidFill>
                  <a:srgbClr val="3366FF"/>
                </a:solidFill>
              </a:rPr>
              <a:t>I</a:t>
            </a:r>
            <a:r>
              <a:rPr lang="en-US" sz="900" b="1">
                <a:solidFill>
                  <a:srgbClr val="000000"/>
                </a:solidFill>
              </a:rPr>
              <a:t>nformation </a:t>
            </a:r>
            <a:r>
              <a:rPr lang="en-US" sz="900" b="1">
                <a:solidFill>
                  <a:srgbClr val="3366FF"/>
                </a:solidFill>
              </a:rPr>
              <a:t>S</a:t>
            </a:r>
            <a:r>
              <a:rPr lang="en-US" sz="900" b="1">
                <a:solidFill>
                  <a:srgbClr val="000000"/>
                </a:solidFill>
              </a:rPr>
              <a:t>ystems laboratory</a:t>
            </a:r>
          </a:p>
        </p:txBody>
      </p:sp>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200" y="6569076"/>
            <a:ext cx="4572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592105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txStyles>
    <p:titleStyle>
      <a:lvl1pPr algn="l" rtl="0" eaLnBrk="1" fontAlgn="base" hangingPunct="1">
        <a:spcBef>
          <a:spcPct val="0"/>
        </a:spcBef>
        <a:spcAft>
          <a:spcPct val="0"/>
        </a:spcAft>
        <a:defRPr sz="3300">
          <a:solidFill>
            <a:schemeClr val="tx2"/>
          </a:solidFill>
          <a:latin typeface="+mj-lt"/>
          <a:ea typeface="+mj-ea"/>
          <a:cs typeface="+mj-cs"/>
        </a:defRPr>
      </a:lvl1pPr>
      <a:lvl2pPr algn="l" rtl="0" eaLnBrk="1" fontAlgn="base" hangingPunct="1">
        <a:spcBef>
          <a:spcPct val="0"/>
        </a:spcBef>
        <a:spcAft>
          <a:spcPct val="0"/>
        </a:spcAft>
        <a:defRPr sz="3300">
          <a:solidFill>
            <a:schemeClr val="tx2"/>
          </a:solidFill>
          <a:latin typeface="Arial Black" pitchFamily="34" charset="0"/>
        </a:defRPr>
      </a:lvl2pPr>
      <a:lvl3pPr algn="l" rtl="0" eaLnBrk="1" fontAlgn="base" hangingPunct="1">
        <a:spcBef>
          <a:spcPct val="0"/>
        </a:spcBef>
        <a:spcAft>
          <a:spcPct val="0"/>
        </a:spcAft>
        <a:defRPr sz="3300">
          <a:solidFill>
            <a:schemeClr val="tx2"/>
          </a:solidFill>
          <a:latin typeface="Arial Black" pitchFamily="34" charset="0"/>
        </a:defRPr>
      </a:lvl3pPr>
      <a:lvl4pPr algn="l" rtl="0" eaLnBrk="1" fontAlgn="base" hangingPunct="1">
        <a:spcBef>
          <a:spcPct val="0"/>
        </a:spcBef>
        <a:spcAft>
          <a:spcPct val="0"/>
        </a:spcAft>
        <a:defRPr sz="3300">
          <a:solidFill>
            <a:schemeClr val="tx2"/>
          </a:solidFill>
          <a:latin typeface="Arial Black" pitchFamily="34" charset="0"/>
        </a:defRPr>
      </a:lvl4pPr>
      <a:lvl5pPr algn="l" rtl="0" eaLnBrk="1" fontAlgn="base" hangingPunct="1">
        <a:spcBef>
          <a:spcPct val="0"/>
        </a:spcBef>
        <a:spcAft>
          <a:spcPct val="0"/>
        </a:spcAft>
        <a:defRPr sz="3300">
          <a:solidFill>
            <a:schemeClr val="tx2"/>
          </a:solidFill>
          <a:latin typeface="Arial Black" pitchFamily="34" charset="0"/>
        </a:defRPr>
      </a:lvl5pPr>
      <a:lvl6pPr marL="457200" algn="l" rtl="0" eaLnBrk="1" fontAlgn="base" hangingPunct="1">
        <a:spcBef>
          <a:spcPct val="0"/>
        </a:spcBef>
        <a:spcAft>
          <a:spcPct val="0"/>
        </a:spcAft>
        <a:defRPr sz="3300">
          <a:solidFill>
            <a:schemeClr val="tx2"/>
          </a:solidFill>
          <a:latin typeface="Arial Black" pitchFamily="34" charset="0"/>
        </a:defRPr>
      </a:lvl6pPr>
      <a:lvl7pPr marL="914400" algn="l" rtl="0" eaLnBrk="1" fontAlgn="base" hangingPunct="1">
        <a:spcBef>
          <a:spcPct val="0"/>
        </a:spcBef>
        <a:spcAft>
          <a:spcPct val="0"/>
        </a:spcAft>
        <a:defRPr sz="3300">
          <a:solidFill>
            <a:schemeClr val="tx2"/>
          </a:solidFill>
          <a:latin typeface="Arial Black" pitchFamily="34" charset="0"/>
        </a:defRPr>
      </a:lvl7pPr>
      <a:lvl8pPr marL="1371600" algn="l" rtl="0" eaLnBrk="1" fontAlgn="base" hangingPunct="1">
        <a:spcBef>
          <a:spcPct val="0"/>
        </a:spcBef>
        <a:spcAft>
          <a:spcPct val="0"/>
        </a:spcAft>
        <a:defRPr sz="3300">
          <a:solidFill>
            <a:schemeClr val="tx2"/>
          </a:solidFill>
          <a:latin typeface="Arial Black" pitchFamily="34" charset="0"/>
        </a:defRPr>
      </a:lvl8pPr>
      <a:lvl9pPr marL="1828800" algn="l" rtl="0" eaLnBrk="1" fontAlgn="base" hangingPunct="1">
        <a:spcBef>
          <a:spcPct val="0"/>
        </a:spcBef>
        <a:spcAft>
          <a:spcPct val="0"/>
        </a:spcAft>
        <a:defRPr sz="3300">
          <a:solidFill>
            <a:schemeClr val="tx2"/>
          </a:solidFill>
          <a:latin typeface="Arial Black" pitchFamily="34" charset="0"/>
        </a:defRPr>
      </a:lvl9pPr>
    </p:titleStyle>
    <p:bodyStyle>
      <a:lvl1pPr marL="342900" indent="-342900" algn="l" rtl="0" eaLnBrk="1" fontAlgn="base" hangingPunct="1">
        <a:spcBef>
          <a:spcPct val="20000"/>
        </a:spcBef>
        <a:spcAft>
          <a:spcPct val="0"/>
        </a:spcAft>
        <a:buClr>
          <a:schemeClr val="bg2"/>
        </a:buClr>
        <a:buSzPct val="70000"/>
        <a:buFont typeface="Wingdings" pitchFamily="2" charset="2"/>
        <a:buChar char="l"/>
        <a:defRPr sz="31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50000"/>
        <a:buChar char="•"/>
        <a:defRPr sz="2600">
          <a:solidFill>
            <a:schemeClr val="tx1"/>
          </a:solidFill>
          <a:latin typeface="+mn-lt"/>
        </a:defRPr>
      </a:lvl2pPr>
      <a:lvl3pPr marL="1143000" indent="-228600" algn="l" rtl="0" eaLnBrk="1" fontAlgn="base" hangingPunct="1">
        <a:spcBef>
          <a:spcPct val="20000"/>
        </a:spcBef>
        <a:spcAft>
          <a:spcPct val="0"/>
        </a:spcAft>
        <a:buClr>
          <a:schemeClr val="tx1"/>
        </a:buClr>
        <a:buSzPct val="150000"/>
        <a:buChar char="•"/>
        <a:defRPr sz="2200">
          <a:solidFill>
            <a:schemeClr val="tx1"/>
          </a:solidFill>
          <a:latin typeface="+mn-lt"/>
        </a:defRPr>
      </a:lvl3pPr>
      <a:lvl4pPr marL="1600200" indent="-228600" algn="l" rtl="0" eaLnBrk="1" fontAlgn="base" hangingPunct="1">
        <a:spcBef>
          <a:spcPct val="20000"/>
        </a:spcBef>
        <a:spcAft>
          <a:spcPct val="0"/>
        </a:spcAft>
        <a:buClr>
          <a:schemeClr val="tx2"/>
        </a:buClr>
        <a:buSzPct val="150000"/>
        <a:buChar char="•"/>
        <a:defRPr sz="2000">
          <a:solidFill>
            <a:schemeClr val="tx1"/>
          </a:solidFill>
          <a:latin typeface="+mn-lt"/>
        </a:defRPr>
      </a:lvl4pPr>
      <a:lvl5pPr marL="2057400" indent="-228600" algn="l" rtl="0" eaLnBrk="1" fontAlgn="base" hangingPunct="1">
        <a:spcBef>
          <a:spcPct val="20000"/>
        </a:spcBef>
        <a:spcAft>
          <a:spcPct val="0"/>
        </a:spcAft>
        <a:buClr>
          <a:schemeClr val="folHlink"/>
        </a:buClr>
        <a:buSzPct val="150000"/>
        <a:buChar char="•"/>
        <a:defRPr sz="2000">
          <a:solidFill>
            <a:schemeClr val="tx1"/>
          </a:solidFill>
          <a:latin typeface="+mn-lt"/>
        </a:defRPr>
      </a:lvl5pPr>
      <a:lvl6pPr marL="2514600" indent="-228600" algn="l" rtl="0" eaLnBrk="1" fontAlgn="base" hangingPunct="1">
        <a:spcBef>
          <a:spcPct val="20000"/>
        </a:spcBef>
        <a:spcAft>
          <a:spcPct val="0"/>
        </a:spcAft>
        <a:buClr>
          <a:schemeClr val="folHlink"/>
        </a:buClr>
        <a:buSzPct val="150000"/>
        <a:buChar char="•"/>
        <a:defRPr sz="2000">
          <a:solidFill>
            <a:schemeClr val="tx1"/>
          </a:solidFill>
          <a:latin typeface="+mn-lt"/>
        </a:defRPr>
      </a:lvl6pPr>
      <a:lvl7pPr marL="2971800" indent="-228600" algn="l" rtl="0" eaLnBrk="1" fontAlgn="base" hangingPunct="1">
        <a:spcBef>
          <a:spcPct val="20000"/>
        </a:spcBef>
        <a:spcAft>
          <a:spcPct val="0"/>
        </a:spcAft>
        <a:buClr>
          <a:schemeClr val="folHlink"/>
        </a:buClr>
        <a:buSzPct val="150000"/>
        <a:buChar char="•"/>
        <a:defRPr sz="2000">
          <a:solidFill>
            <a:schemeClr val="tx1"/>
          </a:solidFill>
          <a:latin typeface="+mn-lt"/>
        </a:defRPr>
      </a:lvl7pPr>
      <a:lvl8pPr marL="3429000" indent="-228600" algn="l" rtl="0" eaLnBrk="1" fontAlgn="base" hangingPunct="1">
        <a:spcBef>
          <a:spcPct val="20000"/>
        </a:spcBef>
        <a:spcAft>
          <a:spcPct val="0"/>
        </a:spcAft>
        <a:buClr>
          <a:schemeClr val="folHlink"/>
        </a:buClr>
        <a:buSzPct val="150000"/>
        <a:buChar char="•"/>
        <a:defRPr sz="2000">
          <a:solidFill>
            <a:schemeClr val="tx1"/>
          </a:solidFill>
          <a:latin typeface="+mn-lt"/>
        </a:defRPr>
      </a:lvl8pPr>
      <a:lvl9pPr marL="3886200" indent="-228600" algn="l" rtl="0" eaLnBrk="1" fontAlgn="base" hangingPunct="1">
        <a:spcBef>
          <a:spcPct val="20000"/>
        </a:spcBef>
        <a:spcAft>
          <a:spcPct val="0"/>
        </a:spcAft>
        <a:buClr>
          <a:schemeClr val="folHlink"/>
        </a:buClr>
        <a:buSzPct val="15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1.tiff"/></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www.youtube.com/watch?v=Y4bp-yxd9lQ&amp;feature=youtu.b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connect.iu.edu/p5apeig31g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50.jpeg"/></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3.xml"/><Relationship Id="rId4" Type="http://schemas.openxmlformats.org/officeDocument/2006/relationships/image" Target="../media/image53.jpeg"/></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3.xml"/><Relationship Id="rId7" Type="http://schemas.openxmlformats.org/officeDocument/2006/relationships/image" Target="../media/image12.jpe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oleObject" Target="../embeddings/oleObject1.bin"/><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rd-alliance.org/" TargetMode="Externa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1.png"/><Relationship Id="rId7"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23.jpeg"/><Relationship Id="rId5" Type="http://schemas.openxmlformats.org/officeDocument/2006/relationships/hyperlink" Target="http://rocks-210.sdsc.edu/wiki/index.php/File:PRAGMA_22_Student_Meeting.jpg" TargetMode="External"/><Relationship Id="rId10" Type="http://schemas.openxmlformats.org/officeDocument/2006/relationships/image" Target="../media/image27.jpeg"/><Relationship Id="rId4" Type="http://schemas.openxmlformats.org/officeDocument/2006/relationships/image" Target="../media/image22.jpeg"/><Relationship Id="rId9" Type="http://schemas.openxmlformats.org/officeDocument/2006/relationships/image" Target="../media/image26.jpeg"/></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92379"/>
            <a:ext cx="7772400" cy="1470025"/>
          </a:xfrm>
        </p:spPr>
        <p:txBody>
          <a:bodyPr/>
          <a:lstStyle/>
          <a:p>
            <a:r>
              <a:rPr lang="en-US" dirty="0" smtClean="0"/>
              <a:t>Overview of PRAGMA </a:t>
            </a:r>
            <a:br>
              <a:rPr lang="en-US" dirty="0" smtClean="0"/>
            </a:br>
            <a:r>
              <a:rPr lang="en-US" dirty="0" smtClean="0"/>
              <a:t>Progress Since PRAGMA 25</a:t>
            </a:r>
            <a:endParaRPr lang="en-US" dirty="0"/>
          </a:p>
        </p:txBody>
      </p:sp>
      <p:sp>
        <p:nvSpPr>
          <p:cNvPr id="3" name="Subtitle 2"/>
          <p:cNvSpPr>
            <a:spLocks noGrp="1"/>
          </p:cNvSpPr>
          <p:nvPr>
            <p:ph type="subTitle" idx="1"/>
          </p:nvPr>
        </p:nvSpPr>
        <p:spPr>
          <a:xfrm>
            <a:off x="1371600" y="4191000"/>
            <a:ext cx="6400800" cy="1752600"/>
          </a:xfrm>
        </p:spPr>
        <p:txBody>
          <a:bodyPr/>
          <a:lstStyle/>
          <a:p>
            <a:r>
              <a:rPr lang="en-US" dirty="0" smtClean="0"/>
              <a:t>2014 April 10</a:t>
            </a:r>
            <a:endParaRPr lang="en-US"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709" t="12991" r="11257" b="51413"/>
          <a:stretch/>
        </p:blipFill>
        <p:spPr bwMode="auto">
          <a:xfrm>
            <a:off x="-39618" y="0"/>
            <a:ext cx="9183617" cy="2470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8" name="Picture 2" descr="http://clbs.escience.cn/doc/530eb3c7e4b019956c1356a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87" y="5181600"/>
            <a:ext cx="4011613" cy="4222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8222" t="11321" r="53988" b="78262"/>
          <a:stretch/>
        </p:blipFill>
        <p:spPr bwMode="auto">
          <a:xfrm>
            <a:off x="5181600" y="5105400"/>
            <a:ext cx="3707671" cy="5745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324797" y="6311902"/>
            <a:ext cx="6494407" cy="461665"/>
          </a:xfrm>
          <a:prstGeom prst="rect">
            <a:avLst/>
          </a:prstGeom>
          <a:noFill/>
        </p:spPr>
        <p:txBody>
          <a:bodyPr wrap="none" rtlCol="0">
            <a:spAutoFit/>
          </a:bodyPr>
          <a:lstStyle/>
          <a:p>
            <a:r>
              <a:rPr lang="en-US" sz="2400" b="1" dirty="0" smtClean="0"/>
              <a:t>National Center for High-performance Computing</a:t>
            </a:r>
            <a:endParaRPr lang="en-US" sz="2400" b="1" dirty="0"/>
          </a:p>
        </p:txBody>
      </p:sp>
      <p:pic>
        <p:nvPicPr>
          <p:cNvPr id="8"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27537" t="32914" r="48917" b="57376"/>
          <a:stretch/>
        </p:blipFill>
        <p:spPr bwMode="auto">
          <a:xfrm>
            <a:off x="3040210" y="5690542"/>
            <a:ext cx="3063580" cy="710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28008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normAutofit fontScale="90000"/>
          </a:bodyPr>
          <a:lstStyle/>
          <a:p>
            <a:r>
              <a:rPr lang="en-US" dirty="0" smtClean="0"/>
              <a:t>Biodiversity in Extreme Environments</a:t>
            </a:r>
            <a:br>
              <a:rPr lang="en-US" dirty="0" smtClean="0"/>
            </a:br>
            <a:r>
              <a:rPr lang="en-US" sz="2700" dirty="0" smtClean="0"/>
              <a:t>Distribution Prediction by Sharing CI and Provenance Capture</a:t>
            </a:r>
            <a:endParaRPr lang="en-US" dirty="0"/>
          </a:p>
        </p:txBody>
      </p:sp>
      <p:sp>
        <p:nvSpPr>
          <p:cNvPr id="5" name="Content Placeholder 4"/>
          <p:cNvSpPr>
            <a:spLocks noGrp="1"/>
          </p:cNvSpPr>
          <p:nvPr>
            <p:ph idx="1"/>
          </p:nvPr>
        </p:nvSpPr>
        <p:spPr>
          <a:xfrm>
            <a:off x="76199" y="2209800"/>
            <a:ext cx="5401859" cy="3886200"/>
          </a:xfrm>
        </p:spPr>
        <p:txBody>
          <a:bodyPr>
            <a:normAutofit fontScale="85000" lnSpcReduction="10000"/>
          </a:bodyPr>
          <a:lstStyle/>
          <a:p>
            <a:r>
              <a:rPr lang="en-US" sz="3000" dirty="0" smtClean="0">
                <a:solidFill>
                  <a:srgbClr val="17314F"/>
                </a:solidFill>
              </a:rPr>
              <a:t>Extend </a:t>
            </a:r>
            <a:r>
              <a:rPr lang="en-US" sz="3000" dirty="0">
                <a:solidFill>
                  <a:srgbClr val="17314F"/>
                </a:solidFill>
              </a:rPr>
              <a:t>previous </a:t>
            </a:r>
            <a:r>
              <a:rPr lang="en-US" sz="3000" dirty="0" smtClean="0">
                <a:solidFill>
                  <a:srgbClr val="17314F"/>
                </a:solidFill>
              </a:rPr>
              <a:t>LM </a:t>
            </a:r>
            <a:r>
              <a:rPr lang="en-US" sz="3000" dirty="0">
                <a:solidFill>
                  <a:srgbClr val="17314F"/>
                </a:solidFill>
              </a:rPr>
              <a:t>work to enable data management </a:t>
            </a:r>
            <a:r>
              <a:rPr lang="en-US" sz="3000" dirty="0" smtClean="0">
                <a:solidFill>
                  <a:srgbClr val="17314F"/>
                </a:solidFill>
              </a:rPr>
              <a:t>and </a:t>
            </a:r>
            <a:r>
              <a:rPr lang="en-US" sz="3000" dirty="0">
                <a:solidFill>
                  <a:srgbClr val="17314F"/>
                </a:solidFill>
              </a:rPr>
              <a:t>web services </a:t>
            </a:r>
            <a:r>
              <a:rPr lang="en-US" sz="3000" dirty="0" smtClean="0">
                <a:solidFill>
                  <a:srgbClr val="17314F"/>
                </a:solidFill>
              </a:rPr>
              <a:t>components </a:t>
            </a:r>
            <a:r>
              <a:rPr lang="en-US" sz="3000" dirty="0">
                <a:solidFill>
                  <a:srgbClr val="17314F"/>
                </a:solidFill>
              </a:rPr>
              <a:t>virtualization </a:t>
            </a:r>
            <a:endParaRPr lang="en-US" sz="3000" dirty="0" smtClean="0">
              <a:solidFill>
                <a:srgbClr val="17314F"/>
              </a:solidFill>
            </a:endParaRPr>
          </a:p>
          <a:p>
            <a:r>
              <a:rPr lang="en-US" sz="3000" dirty="0">
                <a:solidFill>
                  <a:srgbClr val="17314F"/>
                </a:solidFill>
              </a:rPr>
              <a:t>Increase the availability and flexibility of </a:t>
            </a:r>
            <a:r>
              <a:rPr lang="en-US" sz="3000" dirty="0" smtClean="0">
                <a:solidFill>
                  <a:srgbClr val="17314F"/>
                </a:solidFill>
              </a:rPr>
              <a:t>LM </a:t>
            </a:r>
            <a:r>
              <a:rPr lang="en-US" sz="3000" dirty="0">
                <a:solidFill>
                  <a:srgbClr val="17314F"/>
                </a:solidFill>
              </a:rPr>
              <a:t>to enable scientists </a:t>
            </a:r>
            <a:r>
              <a:rPr lang="en-US" sz="3000" dirty="0" smtClean="0">
                <a:solidFill>
                  <a:srgbClr val="17314F"/>
                </a:solidFill>
              </a:rPr>
              <a:t>to</a:t>
            </a:r>
          </a:p>
          <a:p>
            <a:pPr marL="857250" lvl="2" indent="-457200"/>
            <a:r>
              <a:rPr lang="en-US" sz="2800" dirty="0">
                <a:ln w="1905"/>
                <a:solidFill>
                  <a:srgbClr val="17314F"/>
                </a:solidFill>
                <a:effectLst>
                  <a:innerShdw blurRad="69850" dist="43180" dir="5400000">
                    <a:srgbClr val="000000">
                      <a:alpha val="65000"/>
                    </a:srgbClr>
                  </a:innerShdw>
                </a:effectLst>
              </a:rPr>
              <a:t>Assemble multi-species macro-ecology experiments </a:t>
            </a:r>
          </a:p>
          <a:p>
            <a:pPr marL="857250" lvl="2" indent="-457200"/>
            <a:r>
              <a:rPr lang="en-US" sz="2800" dirty="0">
                <a:ln w="1905"/>
                <a:solidFill>
                  <a:srgbClr val="17314F"/>
                </a:solidFill>
                <a:effectLst>
                  <a:innerShdw blurRad="69850" dist="43180" dir="5400000">
                    <a:srgbClr val="000000">
                      <a:alpha val="65000"/>
                    </a:srgbClr>
                  </a:innerShdw>
                </a:effectLst>
              </a:rPr>
              <a:t>Perform other LM-facilitated data processing on</a:t>
            </a:r>
            <a:r>
              <a:rPr lang="en-US" sz="2800" dirty="0" smtClean="0">
                <a:ln w="1905"/>
                <a:solidFill>
                  <a:srgbClr val="17314F"/>
                </a:solidFill>
                <a:effectLst>
                  <a:innerShdw blurRad="69850" dist="43180" dir="5400000">
                    <a:srgbClr val="000000">
                      <a:alpha val="65000"/>
                    </a:srgbClr>
                  </a:innerShdw>
                </a:effectLst>
              </a:rPr>
              <a:t>:</a:t>
            </a:r>
            <a:endParaRPr lang="en-US" dirty="0" smtClean="0"/>
          </a:p>
        </p:txBody>
      </p:sp>
      <p:pic>
        <p:nvPicPr>
          <p:cNvPr id="4" name="Picture 3" descr="PRAGMA22_9.jpg"/>
          <p:cNvPicPr>
            <a:picLocks noChangeAspect="1"/>
          </p:cNvPicPr>
          <p:nvPr/>
        </p:nvPicPr>
        <p:blipFill rotWithShape="1">
          <a:blip r:embed="rId3" cstate="print">
            <a:extLst>
              <a:ext uri="{28A0092B-C50C-407E-A947-70E740481C1C}">
                <a14:useLocalDpi xmlns:a14="http://schemas.microsoft.com/office/drawing/2010/main" val="0"/>
              </a:ext>
            </a:extLst>
          </a:blip>
          <a:srcRect l="2286" t="2206" r="3959" b="4576"/>
          <a:stretch/>
        </p:blipFill>
        <p:spPr>
          <a:xfrm>
            <a:off x="5497109" y="1447800"/>
            <a:ext cx="3066692" cy="2031995"/>
          </a:xfrm>
          <a:prstGeom prst="rect">
            <a:avLst/>
          </a:prstGeom>
        </p:spPr>
      </p:pic>
      <p:sp>
        <p:nvSpPr>
          <p:cNvPr id="6" name="TextBox 5"/>
          <p:cNvSpPr txBox="1"/>
          <p:nvPr/>
        </p:nvSpPr>
        <p:spPr>
          <a:xfrm>
            <a:off x="1006675" y="6043136"/>
            <a:ext cx="4174925" cy="738664"/>
          </a:xfrm>
          <a:prstGeom prst="rect">
            <a:avLst/>
          </a:prstGeom>
          <a:noFill/>
        </p:spPr>
        <p:txBody>
          <a:bodyPr wrap="none" rtlCol="0">
            <a:spAutoFit/>
          </a:bodyPr>
          <a:lstStyle/>
          <a:p>
            <a:pPr marL="0" lvl="4" indent="0">
              <a:buNone/>
            </a:pPr>
            <a:r>
              <a:rPr lang="en-US" sz="2100" dirty="0">
                <a:ln w="1905"/>
                <a:solidFill>
                  <a:srgbClr val="17314F"/>
                </a:solidFill>
                <a:effectLst>
                  <a:innerShdw blurRad="69850" dist="43180" dir="5400000">
                    <a:srgbClr val="000000">
                      <a:alpha val="65000"/>
                    </a:srgbClr>
                  </a:innerShdw>
                </a:effectLst>
              </a:rPr>
              <a:t>Unique </a:t>
            </a:r>
            <a:r>
              <a:rPr lang="en-US" sz="2100" dirty="0" smtClean="0">
                <a:ln w="1905"/>
                <a:solidFill>
                  <a:srgbClr val="17314F"/>
                </a:solidFill>
                <a:effectLst>
                  <a:innerShdw blurRad="69850" dist="43180" dir="5400000">
                    <a:srgbClr val="000000">
                      <a:alpha val="65000"/>
                    </a:srgbClr>
                  </a:innerShdw>
                </a:effectLst>
              </a:rPr>
              <a:t>datasets; Restricted </a:t>
            </a:r>
            <a:r>
              <a:rPr lang="en-US" sz="2100" dirty="0">
                <a:ln w="1905"/>
                <a:solidFill>
                  <a:srgbClr val="17314F"/>
                </a:solidFill>
                <a:effectLst>
                  <a:innerShdw blurRad="69850" dist="43180" dir="5400000">
                    <a:srgbClr val="000000">
                      <a:alpha val="65000"/>
                    </a:srgbClr>
                  </a:innerShdw>
                </a:effectLst>
              </a:rPr>
              <a:t>use data</a:t>
            </a:r>
          </a:p>
          <a:p>
            <a:pPr marL="0" lvl="4" indent="0">
              <a:buNone/>
            </a:pPr>
            <a:r>
              <a:rPr lang="en-US" sz="2100" dirty="0">
                <a:ln w="1905"/>
                <a:solidFill>
                  <a:srgbClr val="17314F"/>
                </a:solidFill>
                <a:effectLst>
                  <a:innerShdw blurRad="69850" dist="43180" dir="5400000">
                    <a:srgbClr val="000000">
                      <a:alpha val="65000"/>
                    </a:srgbClr>
                  </a:innerShdw>
                </a:effectLst>
              </a:rPr>
              <a:t>Very large </a:t>
            </a:r>
            <a:r>
              <a:rPr lang="en-US" sz="2100" dirty="0" smtClean="0">
                <a:ln w="1905"/>
                <a:solidFill>
                  <a:srgbClr val="17314F"/>
                </a:solidFill>
                <a:effectLst>
                  <a:innerShdw blurRad="69850" dist="43180" dir="5400000">
                    <a:srgbClr val="000000">
                      <a:alpha val="65000"/>
                    </a:srgbClr>
                  </a:innerShdw>
                </a:effectLst>
              </a:rPr>
              <a:t>datasets</a:t>
            </a:r>
            <a:endParaRPr lang="en-US" sz="2100" dirty="0">
              <a:ln w="1905"/>
              <a:solidFill>
                <a:srgbClr val="17314F"/>
              </a:solidFill>
              <a:effectLst>
                <a:innerShdw blurRad="69850" dist="43180" dir="5400000">
                  <a:srgbClr val="000000">
                    <a:alpha val="65000"/>
                  </a:srgbClr>
                </a:innerShdw>
              </a:effectLst>
            </a:endParaRPr>
          </a:p>
        </p:txBody>
      </p:sp>
      <p:pic>
        <p:nvPicPr>
          <p:cNvPr id="7" name="Picture 2" descr="D:\Users\PeterA2\Documents\PRAGMA\PR\Brochure Flyers Shirts\Brochure 2013\Sections 2Sep2013\Images\Kinabalu Quickbird.t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8059" y="3657600"/>
            <a:ext cx="3208963" cy="30226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0" y="1295400"/>
            <a:ext cx="5596276" cy="892552"/>
          </a:xfrm>
          <a:prstGeom prst="rect">
            <a:avLst/>
          </a:prstGeom>
          <a:noFill/>
        </p:spPr>
        <p:txBody>
          <a:bodyPr wrap="none" rtlCol="0">
            <a:spAutoFit/>
          </a:bodyPr>
          <a:lstStyle/>
          <a:p>
            <a:r>
              <a:rPr lang="en-US" sz="2800" b="1" dirty="0">
                <a:solidFill>
                  <a:srgbClr val="454082"/>
                </a:solidFill>
              </a:rPr>
              <a:t>Approach: Improve </a:t>
            </a:r>
            <a:r>
              <a:rPr lang="en-US" sz="2800" b="1" dirty="0" err="1">
                <a:solidFill>
                  <a:srgbClr val="454082"/>
                </a:solidFill>
              </a:rPr>
              <a:t>Lifemapper</a:t>
            </a:r>
            <a:r>
              <a:rPr lang="en-US" sz="2800" b="1" dirty="0">
                <a:solidFill>
                  <a:srgbClr val="454082"/>
                </a:solidFill>
              </a:rPr>
              <a:t> (LM</a:t>
            </a:r>
            <a:r>
              <a:rPr lang="en-US" sz="2800" b="1" dirty="0" smtClean="0">
                <a:solidFill>
                  <a:srgbClr val="454082"/>
                </a:solidFill>
              </a:rPr>
              <a:t>)</a:t>
            </a:r>
          </a:p>
          <a:p>
            <a:r>
              <a:rPr lang="en-US" sz="2400" b="1" u="sng" dirty="0" smtClean="0">
                <a:solidFill>
                  <a:srgbClr val="454082"/>
                </a:solidFill>
              </a:rPr>
              <a:t>Demo: Aimee Stewart, </a:t>
            </a:r>
            <a:r>
              <a:rPr lang="en-US" sz="2400" b="1" u="sng" dirty="0" err="1" smtClean="0">
                <a:solidFill>
                  <a:srgbClr val="454082"/>
                </a:solidFill>
              </a:rPr>
              <a:t>Nadya</a:t>
            </a:r>
            <a:r>
              <a:rPr lang="en-US" sz="2400" b="1" u="sng" dirty="0" smtClean="0">
                <a:solidFill>
                  <a:srgbClr val="454082"/>
                </a:solidFill>
              </a:rPr>
              <a:t> Williams</a:t>
            </a:r>
            <a:endParaRPr lang="en-US" sz="2400" b="1" u="sng" dirty="0">
              <a:solidFill>
                <a:srgbClr val="454082"/>
              </a:solidFill>
            </a:endParaRPr>
          </a:p>
        </p:txBody>
      </p:sp>
    </p:spTree>
    <p:extLst>
      <p:ext uri="{BB962C8B-B14F-4D97-AF65-F5344CB8AC3E}">
        <p14:creationId xmlns:p14="http://schemas.microsoft.com/office/powerpoint/2010/main" val="35307899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Predicting Water Quality in Lakes</a:t>
            </a:r>
            <a:br>
              <a:rPr lang="en-US" dirty="0" smtClean="0"/>
            </a:br>
            <a:r>
              <a:rPr lang="en-US" sz="2800" dirty="0" smtClean="0"/>
              <a:t>Developing Predictive Models using IPOP Overlay</a:t>
            </a:r>
            <a:endParaRPr lang="en-US" sz="2800" dirty="0"/>
          </a:p>
        </p:txBody>
      </p:sp>
      <p:sp>
        <p:nvSpPr>
          <p:cNvPr id="8" name="Content Placeholder 7"/>
          <p:cNvSpPr>
            <a:spLocks noGrp="1"/>
          </p:cNvSpPr>
          <p:nvPr>
            <p:ph sz="half" idx="1"/>
          </p:nvPr>
        </p:nvSpPr>
        <p:spPr>
          <a:xfrm>
            <a:off x="304800" y="1447800"/>
            <a:ext cx="3657600" cy="4572000"/>
          </a:xfrm>
        </p:spPr>
        <p:txBody>
          <a:bodyPr>
            <a:normAutofit fontScale="92500" lnSpcReduction="10000"/>
          </a:bodyPr>
          <a:lstStyle/>
          <a:p>
            <a:r>
              <a:rPr lang="en-US" dirty="0" smtClean="0"/>
              <a:t>Lake eutrophication is global issue, results in degraded water quality </a:t>
            </a:r>
          </a:p>
          <a:p>
            <a:r>
              <a:rPr lang="en-US" dirty="0" smtClean="0"/>
              <a:t>Calibrate new hydro-dynamic model, check model against data</a:t>
            </a:r>
          </a:p>
          <a:p>
            <a:r>
              <a:rPr lang="en-US" dirty="0" smtClean="0"/>
              <a:t>Using </a:t>
            </a:r>
            <a:r>
              <a:rPr lang="en-US" dirty="0"/>
              <a:t>IP-over-P2P (IPOP</a:t>
            </a:r>
            <a:r>
              <a:rPr lang="en-US" dirty="0" smtClean="0"/>
              <a:t>) to interconnect resources (and VMs) across multiple institutions, creating “trust envelope”</a:t>
            </a:r>
            <a:endParaRPr lang="en-US" dirty="0"/>
          </a:p>
        </p:txBody>
      </p:sp>
      <p:sp>
        <p:nvSpPr>
          <p:cNvPr id="10" name="TextBox 9"/>
          <p:cNvSpPr txBox="1"/>
          <p:nvPr/>
        </p:nvSpPr>
        <p:spPr>
          <a:xfrm>
            <a:off x="266349" y="6248400"/>
            <a:ext cx="8580940" cy="646331"/>
          </a:xfrm>
          <a:prstGeom prst="rect">
            <a:avLst/>
          </a:prstGeom>
          <a:noFill/>
        </p:spPr>
        <p:txBody>
          <a:bodyPr wrap="none" rtlCol="0">
            <a:spAutoFit/>
          </a:bodyPr>
          <a:lstStyle/>
          <a:p>
            <a:pPr algn="ctr"/>
            <a:r>
              <a:rPr lang="en-US" u="sng" dirty="0" smtClean="0"/>
              <a:t>Demo: Paul </a:t>
            </a:r>
            <a:r>
              <a:rPr lang="en-US" u="sng" dirty="0"/>
              <a:t>Hanson, </a:t>
            </a:r>
            <a:r>
              <a:rPr lang="en-US" u="sng" dirty="0"/>
              <a:t>Craig  </a:t>
            </a:r>
            <a:r>
              <a:rPr lang="en-US" u="sng" dirty="0" err="1" smtClean="0"/>
              <a:t>Snortheim</a:t>
            </a:r>
            <a:r>
              <a:rPr lang="en-US" u="sng" dirty="0" smtClean="0"/>
              <a:t>, Luke </a:t>
            </a:r>
            <a:r>
              <a:rPr lang="en-US" u="sng" dirty="0"/>
              <a:t>Winslow (U. Wisconsin), </a:t>
            </a:r>
            <a:endParaRPr lang="en-US" u="sng" dirty="0" smtClean="0"/>
          </a:p>
          <a:p>
            <a:pPr algn="ctr"/>
            <a:r>
              <a:rPr lang="en-US" u="sng" dirty="0" err="1" smtClean="0"/>
              <a:t>Cayelan</a:t>
            </a:r>
            <a:r>
              <a:rPr lang="en-US" u="sng" dirty="0" smtClean="0"/>
              <a:t> </a:t>
            </a:r>
            <a:r>
              <a:rPr lang="en-US" u="sng" dirty="0"/>
              <a:t>Carey (Virginia Tech); </a:t>
            </a:r>
            <a:r>
              <a:rPr lang="en-US" u="sng" dirty="0"/>
              <a:t> </a:t>
            </a:r>
            <a:r>
              <a:rPr lang="en-US" u="sng" dirty="0" smtClean="0"/>
              <a:t>Renato </a:t>
            </a:r>
            <a:r>
              <a:rPr lang="en-US" u="sng" dirty="0" err="1"/>
              <a:t>Figueiredo</a:t>
            </a:r>
            <a:r>
              <a:rPr lang="en-US" u="sng" dirty="0"/>
              <a:t>, </a:t>
            </a:r>
            <a:r>
              <a:rPr lang="en-US" u="sng" dirty="0" smtClean="0"/>
              <a:t>Pierre </a:t>
            </a:r>
            <a:r>
              <a:rPr lang="en-US" u="sng" dirty="0"/>
              <a:t>St. </a:t>
            </a:r>
            <a:r>
              <a:rPr lang="en-US" u="sng" dirty="0" err="1"/>
              <a:t>Juste</a:t>
            </a:r>
            <a:r>
              <a:rPr lang="en-US" u="sng" dirty="0"/>
              <a:t>, Ken </a:t>
            </a:r>
            <a:r>
              <a:rPr lang="en-US" u="sng" dirty="0" err="1"/>
              <a:t>Subratie</a:t>
            </a:r>
            <a:r>
              <a:rPr lang="en-US" u="sng" dirty="0"/>
              <a:t> (U. Florida)</a:t>
            </a:r>
          </a:p>
        </p:txBody>
      </p:sp>
      <p:pic>
        <p:nvPicPr>
          <p:cNvPr id="3075" name="Picture 3" descr="D:\Users\PeterA2\Documents\PRAGMA\PR\Brochure Flyers Shirts\Brochure 2013\Sections 2Sep2013\Images\Lake PastedGraphic-1 Cayelan.tif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2268" y="1295400"/>
            <a:ext cx="2905732" cy="21703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D:\Users\PeterA2\Documents\PRAGMA\PR\Brochure Flyers Shirts\Brochure 2013\Sections 2Sep2013\Images\IMG_575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0400" y="1295400"/>
            <a:ext cx="2019300" cy="143950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086600" y="2819400"/>
            <a:ext cx="1839286" cy="646331"/>
          </a:xfrm>
          <a:prstGeom prst="rect">
            <a:avLst/>
          </a:prstGeom>
          <a:noFill/>
        </p:spPr>
        <p:txBody>
          <a:bodyPr wrap="none" rtlCol="0">
            <a:spAutoFit/>
          </a:bodyPr>
          <a:lstStyle/>
          <a:p>
            <a:pPr algn="ctr"/>
            <a:r>
              <a:rPr lang="en-US" dirty="0" smtClean="0"/>
              <a:t>Collecting light,</a:t>
            </a:r>
          </a:p>
          <a:p>
            <a:pPr algn="ctr"/>
            <a:r>
              <a:rPr lang="en-US" dirty="0" smtClean="0"/>
              <a:t>temperature data</a:t>
            </a:r>
            <a:endParaRPr lang="en-US" dirty="0"/>
          </a:p>
        </p:txBody>
      </p:sp>
      <p:pic>
        <p:nvPicPr>
          <p:cNvPr id="15362" name="Picture 2" descr="D:\Users\PeterA2\Documents\PRAGMA\C Asia\Taiwan\PRAGMA 26\Presentation\Cluster VPN in 3 Easy Steps.jpg"/>
          <p:cNvPicPr>
            <a:picLocks noGrp="1" noChangeAspect="1" noChangeArrowheads="1"/>
          </p:cNvPicPr>
          <p:nvPr>
            <p:ph sz="half" idx="2"/>
          </p:nvPr>
        </p:nvPicPr>
        <p:blipFill rotWithShape="1">
          <a:blip r:embed="rId5">
            <a:extLst>
              <a:ext uri="{28A0092B-C50C-407E-A947-70E740481C1C}">
                <a14:useLocalDpi xmlns:a14="http://schemas.microsoft.com/office/drawing/2010/main" val="0"/>
              </a:ext>
            </a:extLst>
          </a:blip>
          <a:srcRect t="7547" b="5031"/>
          <a:stretch/>
        </p:blipFill>
        <p:spPr bwMode="auto">
          <a:xfrm>
            <a:off x="4191000" y="3600450"/>
            <a:ext cx="40386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5334000"/>
            <a:ext cx="1828800"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18162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dirty="0" smtClean="0"/>
              <a:t>PRAGMA Experimental Network </a:t>
            </a:r>
            <a:r>
              <a:rPr lang="en-US" dirty="0" err="1" smtClean="0"/>
              <a:t>Testbed</a:t>
            </a:r>
            <a:r>
              <a:rPr lang="en-US" dirty="0" smtClean="0"/>
              <a:t> (ENT) </a:t>
            </a:r>
            <a:br>
              <a:rPr lang="en-US" dirty="0" smtClean="0"/>
            </a:br>
            <a:r>
              <a:rPr lang="en-US" sz="2700" dirty="0" smtClean="0"/>
              <a:t>Mauricio </a:t>
            </a:r>
            <a:r>
              <a:rPr lang="en-US" sz="2700" dirty="0" err="1" smtClean="0"/>
              <a:t>Tsugawa</a:t>
            </a:r>
            <a:r>
              <a:rPr lang="en-US" sz="2700" dirty="0" smtClean="0"/>
              <a:t>; </a:t>
            </a:r>
            <a:r>
              <a:rPr lang="en-US" sz="2700" dirty="0" err="1" smtClean="0"/>
              <a:t>Kohei</a:t>
            </a:r>
            <a:r>
              <a:rPr lang="en-US" sz="2700" dirty="0" smtClean="0"/>
              <a:t> Ichikawa</a:t>
            </a:r>
            <a:endParaRPr lang="en-US" sz="2000" dirty="0"/>
          </a:p>
        </p:txBody>
      </p:sp>
      <p:pic>
        <p:nvPicPr>
          <p:cNvPr id="3" name="図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709" y="1143000"/>
            <a:ext cx="8590492" cy="5715000"/>
          </a:xfrm>
          <a:prstGeom prst="rect">
            <a:avLst/>
          </a:prstGeom>
        </p:spPr>
      </p:pic>
      <p:sp>
        <p:nvSpPr>
          <p:cNvPr id="4" name="TextBox 3"/>
          <p:cNvSpPr txBox="1"/>
          <p:nvPr/>
        </p:nvSpPr>
        <p:spPr>
          <a:xfrm>
            <a:off x="7239002" y="5410204"/>
            <a:ext cx="1697965" cy="1323439"/>
          </a:xfrm>
          <a:prstGeom prst="rect">
            <a:avLst/>
          </a:prstGeom>
          <a:noFill/>
        </p:spPr>
        <p:txBody>
          <a:bodyPr wrap="none" rtlCol="0">
            <a:spAutoFit/>
          </a:bodyPr>
          <a:lstStyle/>
          <a:p>
            <a:r>
              <a:rPr lang="en-US" sz="1600" dirty="0" smtClean="0"/>
              <a:t>Other Participants</a:t>
            </a:r>
          </a:p>
          <a:p>
            <a:r>
              <a:rPr lang="en-US" sz="1600" dirty="0"/>
              <a:t> </a:t>
            </a:r>
            <a:r>
              <a:rPr lang="en-US" sz="1600" dirty="0" smtClean="0"/>
              <a:t>- KDDI</a:t>
            </a:r>
          </a:p>
          <a:p>
            <a:r>
              <a:rPr lang="en-US" sz="1600" dirty="0"/>
              <a:t> </a:t>
            </a:r>
            <a:r>
              <a:rPr lang="en-US" sz="1600" dirty="0" smtClean="0"/>
              <a:t>- CNIC</a:t>
            </a:r>
          </a:p>
          <a:p>
            <a:r>
              <a:rPr lang="en-US" sz="1600" dirty="0"/>
              <a:t> </a:t>
            </a:r>
            <a:r>
              <a:rPr lang="en-US" sz="1600" dirty="0" smtClean="0"/>
              <a:t>- Jilin U</a:t>
            </a:r>
          </a:p>
          <a:p>
            <a:r>
              <a:rPr lang="en-US" sz="1600" dirty="0"/>
              <a:t> </a:t>
            </a:r>
            <a:r>
              <a:rPr lang="en-US" sz="1600" dirty="0" smtClean="0"/>
              <a:t>- </a:t>
            </a:r>
            <a:r>
              <a:rPr lang="en-US" sz="1600" dirty="0" err="1" smtClean="0"/>
              <a:t>Kasetsart</a:t>
            </a:r>
            <a:r>
              <a:rPr lang="en-US" sz="1600" dirty="0" smtClean="0"/>
              <a:t> U</a:t>
            </a:r>
            <a:endParaRPr lang="en-US" sz="1600" dirty="0"/>
          </a:p>
        </p:txBody>
      </p:sp>
      <p:sp>
        <p:nvSpPr>
          <p:cNvPr id="5" name="TextBox 4"/>
          <p:cNvSpPr txBox="1"/>
          <p:nvPr/>
        </p:nvSpPr>
        <p:spPr>
          <a:xfrm>
            <a:off x="2895600" y="1447800"/>
            <a:ext cx="3334054" cy="369332"/>
          </a:xfrm>
          <a:prstGeom prst="rect">
            <a:avLst/>
          </a:prstGeom>
          <a:noFill/>
        </p:spPr>
        <p:txBody>
          <a:bodyPr wrap="none" rtlCol="0">
            <a:spAutoFit/>
          </a:bodyPr>
          <a:lstStyle/>
          <a:p>
            <a:r>
              <a:rPr lang="en-US" dirty="0"/>
              <a:t>L2 Network - Draft (by Jin Tanaka)</a:t>
            </a:r>
          </a:p>
        </p:txBody>
      </p:sp>
      <p:sp>
        <p:nvSpPr>
          <p:cNvPr id="6" name="TextBox 5"/>
          <p:cNvSpPr txBox="1"/>
          <p:nvPr/>
        </p:nvSpPr>
        <p:spPr>
          <a:xfrm>
            <a:off x="3056415" y="1817132"/>
            <a:ext cx="3173241" cy="523220"/>
          </a:xfrm>
          <a:prstGeom prst="rect">
            <a:avLst/>
          </a:prstGeom>
          <a:noFill/>
        </p:spPr>
        <p:txBody>
          <a:bodyPr wrap="none" rtlCol="0">
            <a:spAutoFit/>
          </a:bodyPr>
          <a:lstStyle/>
          <a:p>
            <a:r>
              <a:rPr lang="en-US" sz="2800" b="1" dirty="0" smtClean="0">
                <a:solidFill>
                  <a:srgbClr val="454082"/>
                </a:solidFill>
              </a:rPr>
              <a:t>Started PRAGMA 25</a:t>
            </a:r>
            <a:endParaRPr lang="en-US" sz="2800" b="1" dirty="0">
              <a:solidFill>
                <a:srgbClr val="454082"/>
              </a:solidFill>
            </a:endParaRPr>
          </a:p>
        </p:txBody>
      </p:sp>
    </p:spTree>
    <p:extLst>
      <p:ext uri="{BB962C8B-B14F-4D97-AF65-F5344CB8AC3E}">
        <p14:creationId xmlns:p14="http://schemas.microsoft.com/office/powerpoint/2010/main" val="285417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Updates via Demos and Working Groups</a:t>
            </a:r>
            <a:endParaRPr lang="en-US" dirty="0"/>
          </a:p>
        </p:txBody>
      </p:sp>
      <p:sp>
        <p:nvSpPr>
          <p:cNvPr id="3" name="Content Placeholder 2"/>
          <p:cNvSpPr>
            <a:spLocks noGrp="1"/>
          </p:cNvSpPr>
          <p:nvPr>
            <p:ph idx="1"/>
          </p:nvPr>
        </p:nvSpPr>
        <p:spPr>
          <a:xfrm>
            <a:off x="457200" y="990600"/>
            <a:ext cx="8229600" cy="5162550"/>
          </a:xfrm>
        </p:spPr>
        <p:txBody>
          <a:bodyPr>
            <a:normAutofit fontScale="40000" lnSpcReduction="20000"/>
          </a:bodyPr>
          <a:lstStyle/>
          <a:p>
            <a:r>
              <a:rPr lang="en-US" sz="5000" dirty="0" smtClean="0"/>
              <a:t>Seamless </a:t>
            </a:r>
            <a:r>
              <a:rPr lang="en-US" sz="5000" dirty="0"/>
              <a:t>Aggregation of Computing Resources for Lake Modeling with Overlay Virtual </a:t>
            </a:r>
            <a:r>
              <a:rPr lang="en-US" sz="5000" dirty="0" smtClean="0"/>
              <a:t>Networks</a:t>
            </a:r>
            <a:r>
              <a:rPr lang="en-US" sz="5000" dirty="0"/>
              <a:t> </a:t>
            </a:r>
            <a:endParaRPr lang="en-US" sz="5000" dirty="0" smtClean="0"/>
          </a:p>
          <a:p>
            <a:pPr lvl="1"/>
            <a:r>
              <a:rPr lang="en-US" sz="3400" i="1" dirty="0" smtClean="0"/>
              <a:t>Paul Hanson, </a:t>
            </a:r>
            <a:r>
              <a:rPr lang="en-US" sz="3400" i="1" dirty="0"/>
              <a:t>Luke Winslow (U. Wisconsin), </a:t>
            </a:r>
            <a:r>
              <a:rPr lang="en-US" sz="3400" i="1" dirty="0" err="1"/>
              <a:t>Cayelan</a:t>
            </a:r>
            <a:r>
              <a:rPr lang="en-US" sz="3400" i="1" dirty="0"/>
              <a:t> Carey (Virginia Tech</a:t>
            </a:r>
            <a:r>
              <a:rPr lang="en-US" sz="3400" i="1" dirty="0" smtClean="0"/>
              <a:t>); </a:t>
            </a:r>
            <a:r>
              <a:rPr lang="en-US" sz="3400" i="1" dirty="0"/>
              <a:t>Renato </a:t>
            </a:r>
            <a:r>
              <a:rPr lang="en-US" sz="3400" i="1" dirty="0" err="1" smtClean="0"/>
              <a:t>Figueiredo</a:t>
            </a:r>
            <a:r>
              <a:rPr lang="en-US" sz="3400" i="1" dirty="0" smtClean="0"/>
              <a:t>, </a:t>
            </a:r>
            <a:r>
              <a:rPr lang="en-US" sz="3400" i="1" dirty="0"/>
              <a:t>Pierre St. </a:t>
            </a:r>
            <a:r>
              <a:rPr lang="en-US" sz="3400" i="1" dirty="0" err="1" smtClean="0"/>
              <a:t>Juste</a:t>
            </a:r>
            <a:r>
              <a:rPr lang="en-US" sz="3400" i="1" dirty="0" smtClean="0"/>
              <a:t>, </a:t>
            </a:r>
            <a:r>
              <a:rPr lang="en-US" sz="3400" i="1" dirty="0"/>
              <a:t>Ken </a:t>
            </a:r>
            <a:r>
              <a:rPr lang="en-US" sz="3400" i="1" dirty="0" err="1"/>
              <a:t>Subratie</a:t>
            </a:r>
            <a:r>
              <a:rPr lang="en-US" sz="3400" i="1" dirty="0"/>
              <a:t> (U. </a:t>
            </a:r>
            <a:r>
              <a:rPr lang="en-US" sz="3400" i="1" dirty="0" smtClean="0"/>
              <a:t>Florida)</a:t>
            </a:r>
            <a:endParaRPr lang="en-US" sz="3400" dirty="0" smtClean="0"/>
          </a:p>
          <a:p>
            <a:r>
              <a:rPr lang="en-US" sz="5000" dirty="0" smtClean="0"/>
              <a:t>Global </a:t>
            </a:r>
            <a:r>
              <a:rPr lang="en-US" sz="5000" dirty="0"/>
              <a:t>Virtual Cluster Deployment through a Content Delivery </a:t>
            </a:r>
            <a:r>
              <a:rPr lang="en-US" sz="5000" dirty="0" smtClean="0"/>
              <a:t>Network</a:t>
            </a:r>
            <a:r>
              <a:rPr lang="en-US" sz="3800" i="1" dirty="0"/>
              <a:t> </a:t>
            </a:r>
            <a:endParaRPr lang="en-US" sz="3800" i="1" dirty="0" smtClean="0"/>
          </a:p>
          <a:p>
            <a:pPr lvl="1"/>
            <a:r>
              <a:rPr lang="en-US" sz="3400" i="1" dirty="0" err="1" smtClean="0"/>
              <a:t>Pongsakorn</a:t>
            </a:r>
            <a:r>
              <a:rPr lang="en-US" sz="3400" i="1" dirty="0" smtClean="0"/>
              <a:t> </a:t>
            </a:r>
            <a:r>
              <a:rPr lang="en-US" sz="3400" i="1" dirty="0"/>
              <a:t>U-</a:t>
            </a:r>
            <a:r>
              <a:rPr lang="en-US" sz="3400" i="1" dirty="0" err="1"/>
              <a:t>chupala</a:t>
            </a:r>
            <a:r>
              <a:rPr lang="en-US" sz="3400" i="1" dirty="0"/>
              <a:t> (NAIST</a:t>
            </a:r>
            <a:r>
              <a:rPr lang="en-US" sz="3400" i="1" dirty="0" smtClean="0"/>
              <a:t>);  </a:t>
            </a:r>
            <a:r>
              <a:rPr lang="en-US" sz="3400" i="1" dirty="0"/>
              <a:t>Luca </a:t>
            </a:r>
            <a:r>
              <a:rPr lang="en-US" sz="3400" i="1" dirty="0" smtClean="0"/>
              <a:t>Clementi, </a:t>
            </a:r>
            <a:r>
              <a:rPr lang="en-US" sz="3400" i="1" dirty="0"/>
              <a:t>Philip Papadopoulos (UCSD), </a:t>
            </a:r>
            <a:r>
              <a:rPr lang="en-US" sz="3400" i="1" dirty="0" err="1"/>
              <a:t>Kohei</a:t>
            </a:r>
            <a:r>
              <a:rPr lang="en-US" sz="3400" i="1" dirty="0"/>
              <a:t> Ichikawa (</a:t>
            </a:r>
            <a:r>
              <a:rPr lang="en-US" sz="3400" i="1" dirty="0" smtClean="0"/>
              <a:t>NAIST)</a:t>
            </a:r>
            <a:endParaRPr lang="en-US" sz="3400" dirty="0" smtClean="0"/>
          </a:p>
          <a:p>
            <a:r>
              <a:rPr lang="en-US" sz="5000" dirty="0" smtClean="0"/>
              <a:t>A </a:t>
            </a:r>
            <a:r>
              <a:rPr lang="en-US" sz="5000" dirty="0"/>
              <a:t>Demo of </a:t>
            </a:r>
            <a:r>
              <a:rPr lang="en-US" sz="5000" dirty="0" err="1"/>
              <a:t>Ceph</a:t>
            </a:r>
            <a:r>
              <a:rPr lang="en-US" sz="5000" dirty="0"/>
              <a:t> Distributed File System over Wide Area Network: Lesson </a:t>
            </a:r>
            <a:r>
              <a:rPr lang="en-US" sz="5000" dirty="0" smtClean="0"/>
              <a:t>Learned</a:t>
            </a:r>
            <a:r>
              <a:rPr lang="en-US" sz="3800" dirty="0"/>
              <a:t> </a:t>
            </a:r>
            <a:endParaRPr lang="en-US" sz="3800" dirty="0" smtClean="0"/>
          </a:p>
          <a:p>
            <a:pPr lvl="1"/>
            <a:r>
              <a:rPr lang="en-US" sz="3400" i="1" dirty="0" err="1" smtClean="0"/>
              <a:t>Mohd</a:t>
            </a:r>
            <a:r>
              <a:rPr lang="en-US" sz="3400" i="1" dirty="0" smtClean="0"/>
              <a:t> </a:t>
            </a:r>
            <a:r>
              <a:rPr lang="en-US" sz="3400" i="1" dirty="0" err="1"/>
              <a:t>Bazli</a:t>
            </a:r>
            <a:r>
              <a:rPr lang="en-US" sz="3400" i="1" dirty="0"/>
              <a:t> Ab </a:t>
            </a:r>
            <a:r>
              <a:rPr lang="en-US" sz="3400" i="1" dirty="0" smtClean="0"/>
              <a:t>Karim, </a:t>
            </a:r>
            <a:r>
              <a:rPr lang="en-US" sz="3400" i="1" dirty="0"/>
              <a:t>Ming Tat </a:t>
            </a:r>
            <a:r>
              <a:rPr lang="en-US" sz="3400" i="1" dirty="0" smtClean="0"/>
              <a:t>Wong,</a:t>
            </a:r>
            <a:r>
              <a:rPr lang="en-US" sz="3400" i="1" dirty="0"/>
              <a:t> </a:t>
            </a:r>
            <a:r>
              <a:rPr lang="en-US" sz="3400" i="1" dirty="0" smtClean="0"/>
              <a:t>Jing </a:t>
            </a:r>
            <a:r>
              <a:rPr lang="en-US" sz="3400" i="1" dirty="0"/>
              <a:t>Yuan Luke (</a:t>
            </a:r>
            <a:r>
              <a:rPr lang="en-US" sz="3400" i="1" dirty="0" smtClean="0"/>
              <a:t>MIMOS)</a:t>
            </a:r>
            <a:endParaRPr lang="en-US" sz="3400" dirty="0" smtClean="0"/>
          </a:p>
          <a:p>
            <a:r>
              <a:rPr lang="en-US" sz="5000" dirty="0" smtClean="0"/>
              <a:t>Increasing </a:t>
            </a:r>
            <a:r>
              <a:rPr lang="en-US" sz="5000" dirty="0"/>
              <a:t>the </a:t>
            </a:r>
            <a:r>
              <a:rPr lang="en-US" sz="5000" dirty="0" err="1"/>
              <a:t>Lifemapper</a:t>
            </a:r>
            <a:r>
              <a:rPr lang="en-US" sz="5000" dirty="0"/>
              <a:t> Availability and </a:t>
            </a:r>
            <a:r>
              <a:rPr lang="en-US" sz="5000" dirty="0" smtClean="0"/>
              <a:t>Flexibility</a:t>
            </a:r>
            <a:endParaRPr lang="en-US" sz="3800" dirty="0" smtClean="0"/>
          </a:p>
          <a:p>
            <a:pPr lvl="1"/>
            <a:r>
              <a:rPr lang="en-US" sz="3400" i="1" dirty="0" err="1" smtClean="0"/>
              <a:t>Nadya</a:t>
            </a:r>
            <a:r>
              <a:rPr lang="en-US" sz="3400" i="1" dirty="0" smtClean="0"/>
              <a:t> </a:t>
            </a:r>
            <a:r>
              <a:rPr lang="en-US" sz="3400" i="1" dirty="0"/>
              <a:t>Williams (UCSD), Aimee Stewart (KU</a:t>
            </a:r>
            <a:r>
              <a:rPr lang="en-US" sz="3400" i="1" dirty="0" smtClean="0"/>
              <a:t>)</a:t>
            </a:r>
          </a:p>
          <a:p>
            <a:r>
              <a:rPr lang="en-US" sz="5000" dirty="0"/>
              <a:t>User-level </a:t>
            </a:r>
            <a:r>
              <a:rPr lang="en-US" sz="5000" dirty="0" smtClean="0"/>
              <a:t>Controllability </a:t>
            </a:r>
            <a:r>
              <a:rPr lang="en-US" sz="5000" dirty="0"/>
              <a:t>of </a:t>
            </a:r>
            <a:r>
              <a:rPr lang="en-US" sz="5000" dirty="0" smtClean="0"/>
              <a:t>Virtual Clusters </a:t>
            </a:r>
            <a:r>
              <a:rPr lang="en-US" sz="5000" dirty="0"/>
              <a:t>using </a:t>
            </a:r>
            <a:r>
              <a:rPr lang="en-US" sz="5000" dirty="0" err="1" smtClean="0"/>
              <a:t>HTCondor</a:t>
            </a:r>
            <a:r>
              <a:rPr lang="en-US" sz="3800" dirty="0"/>
              <a:t> </a:t>
            </a:r>
          </a:p>
          <a:p>
            <a:pPr lvl="1"/>
            <a:r>
              <a:rPr lang="en-US" sz="3400" i="1" dirty="0"/>
              <a:t>Shava Smallen (UCSD); Yuan Luo, Beth Plale (Indiana U.), Philip Papadopoulos (UCSD)</a:t>
            </a:r>
            <a:endParaRPr lang="en-US" sz="3400" dirty="0"/>
          </a:p>
          <a:p>
            <a:r>
              <a:rPr lang="en-US" sz="5000" dirty="0"/>
              <a:t>Real-time Persistent Ocean Monitoring using Open Source </a:t>
            </a:r>
            <a:r>
              <a:rPr lang="en-US" sz="5000" dirty="0" err="1"/>
              <a:t>DataTurbine</a:t>
            </a:r>
            <a:r>
              <a:rPr lang="en-US" sz="5000" dirty="0"/>
              <a:t> (OSDT) Android </a:t>
            </a:r>
            <a:r>
              <a:rPr lang="en-US" sz="5000" dirty="0" err="1" smtClean="0"/>
              <a:t>SensorPod</a:t>
            </a:r>
            <a:r>
              <a:rPr lang="en-US" sz="3800" dirty="0"/>
              <a:t> </a:t>
            </a:r>
          </a:p>
          <a:p>
            <a:pPr lvl="1"/>
            <a:r>
              <a:rPr lang="en-US" sz="3400" i="1" dirty="0"/>
              <a:t>Peter Shin, Tony Fountain, Sameer Tilak, Thaddeus Trinh (PRIME 2013), Susan </a:t>
            </a:r>
            <a:r>
              <a:rPr lang="en-US" sz="3400" i="1" dirty="0" err="1"/>
              <a:t>Kram</a:t>
            </a:r>
            <a:r>
              <a:rPr lang="en-US" sz="3400" i="1" dirty="0"/>
              <a:t>, Jennifer Smith (UCSD)</a:t>
            </a:r>
            <a:endParaRPr lang="en-US" sz="3400" dirty="0"/>
          </a:p>
          <a:p>
            <a:r>
              <a:rPr lang="en-US" sz="5000" dirty="0"/>
              <a:t>Mobile Devices Help Collect and Stream Data from Ecological Sensor Network into the </a:t>
            </a:r>
            <a:r>
              <a:rPr lang="en-US" sz="5000" dirty="0" smtClean="0"/>
              <a:t>Cloud</a:t>
            </a:r>
            <a:r>
              <a:rPr lang="en-US" sz="3800" dirty="0"/>
              <a:t> </a:t>
            </a:r>
          </a:p>
          <a:p>
            <a:pPr lvl="1"/>
            <a:r>
              <a:rPr lang="en-US" sz="3400" i="1" dirty="0"/>
              <a:t>Yu-Huang Wang (TFRI); Tony Fountain, Peter Shin (UCSD); Sheng-Shan Lu, Chau-Chin Lin (TFRI);  Sara Taghizadeh (PRIME 2012),  Thaddeus Trinh (PRIME 2013) (UCSD)</a:t>
            </a:r>
            <a:endParaRPr lang="en-US" sz="3400" dirty="0"/>
          </a:p>
          <a:p>
            <a:pPr lvl="1"/>
            <a:endParaRPr lang="en-US" dirty="0"/>
          </a:p>
        </p:txBody>
      </p:sp>
      <p:sp>
        <p:nvSpPr>
          <p:cNvPr id="4" name="TextBox 3"/>
          <p:cNvSpPr txBox="1"/>
          <p:nvPr/>
        </p:nvSpPr>
        <p:spPr>
          <a:xfrm>
            <a:off x="1691212" y="6153150"/>
            <a:ext cx="5761577" cy="523220"/>
          </a:xfrm>
          <a:prstGeom prst="rect">
            <a:avLst/>
          </a:prstGeom>
          <a:noFill/>
        </p:spPr>
        <p:txBody>
          <a:bodyPr wrap="none" rtlCol="0">
            <a:spAutoFit/>
          </a:bodyPr>
          <a:lstStyle/>
          <a:p>
            <a:r>
              <a:rPr lang="en-US" sz="2800" b="1" dirty="0" smtClean="0">
                <a:solidFill>
                  <a:srgbClr val="454082"/>
                </a:solidFill>
              </a:rPr>
              <a:t>Challenge: Moving from Demo to Use</a:t>
            </a:r>
            <a:endParaRPr lang="en-US" sz="2800" b="1" dirty="0">
              <a:solidFill>
                <a:srgbClr val="454082"/>
              </a:solidFill>
            </a:endParaRPr>
          </a:p>
        </p:txBody>
      </p:sp>
    </p:spTree>
    <p:extLst>
      <p:ext uri="{BB962C8B-B14F-4D97-AF65-F5344CB8AC3E}">
        <p14:creationId xmlns:p14="http://schemas.microsoft.com/office/powerpoint/2010/main" val="20459645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dirty="0" smtClean="0"/>
              <a:t>San Kei En Project</a:t>
            </a:r>
            <a:br>
              <a:rPr lang="en-US" dirty="0" smtClean="0"/>
            </a:br>
            <a:r>
              <a:rPr lang="en-US" sz="2800" dirty="0" smtClean="0"/>
              <a:t>(Japanese Friendship Garden Haiku Hunt)</a:t>
            </a:r>
            <a:endParaRPr lang="en-US" sz="2800" dirty="0"/>
          </a:p>
        </p:txBody>
      </p:sp>
      <p:sp>
        <p:nvSpPr>
          <p:cNvPr id="3" name="Content Placeholder 2"/>
          <p:cNvSpPr>
            <a:spLocks noGrp="1"/>
          </p:cNvSpPr>
          <p:nvPr>
            <p:ph sz="half" idx="1"/>
          </p:nvPr>
        </p:nvSpPr>
        <p:spPr>
          <a:xfrm>
            <a:off x="457200" y="1447803"/>
            <a:ext cx="4038600" cy="4525963"/>
          </a:xfrm>
        </p:spPr>
        <p:txBody>
          <a:bodyPr/>
          <a:lstStyle/>
          <a:p>
            <a:r>
              <a:rPr lang="en-US" dirty="0" smtClean="0"/>
              <a:t>Android-based, </a:t>
            </a:r>
            <a:r>
              <a:rPr lang="en-US" dirty="0"/>
              <a:t>location-aware </a:t>
            </a:r>
            <a:r>
              <a:rPr lang="en-US" dirty="0" smtClean="0"/>
              <a:t>mobile application </a:t>
            </a:r>
          </a:p>
          <a:p>
            <a:r>
              <a:rPr lang="en-US" dirty="0" smtClean="0"/>
              <a:t>First outside use of Place Sticker technology to preserve beauty, maintain connectivity</a:t>
            </a:r>
          </a:p>
          <a:p>
            <a:r>
              <a:rPr lang="en-US" dirty="0" smtClean="0"/>
              <a:t>Fun! Haiku! Impact!</a:t>
            </a:r>
          </a:p>
        </p:txBody>
      </p:sp>
      <p:sp>
        <p:nvSpPr>
          <p:cNvPr id="5" name="TextBox 4"/>
          <p:cNvSpPr txBox="1"/>
          <p:nvPr/>
        </p:nvSpPr>
        <p:spPr>
          <a:xfrm>
            <a:off x="381002" y="5334000"/>
            <a:ext cx="4584399" cy="1477328"/>
          </a:xfrm>
          <a:prstGeom prst="rect">
            <a:avLst/>
          </a:prstGeom>
          <a:noFill/>
        </p:spPr>
        <p:txBody>
          <a:bodyPr wrap="square" rtlCol="0">
            <a:spAutoFit/>
          </a:bodyPr>
          <a:lstStyle/>
          <a:p>
            <a:pPr algn="ctr"/>
            <a:r>
              <a:rPr lang="en-US" dirty="0" smtClean="0"/>
              <a:t>Demo: UCSD: Jason Haga, Jesus Rios (PRIME 2013); Osaka U: Shinji Shimojo; </a:t>
            </a:r>
          </a:p>
          <a:p>
            <a:pPr algn="ctr"/>
            <a:r>
              <a:rPr lang="en-US" dirty="0" smtClean="0"/>
              <a:t>BPOC: Vivian </a:t>
            </a:r>
            <a:r>
              <a:rPr lang="en-US" dirty="0"/>
              <a:t>Haga, </a:t>
            </a:r>
            <a:r>
              <a:rPr lang="en-US" dirty="0" smtClean="0"/>
              <a:t>Wesley Hsu (PRIME 2011); ISID: Kazuhiro Toda; </a:t>
            </a:r>
          </a:p>
          <a:p>
            <a:pPr algn="ctr"/>
            <a:r>
              <a:rPr lang="en-US" dirty="0" err="1" smtClean="0"/>
              <a:t>Ritsumeikan</a:t>
            </a:r>
            <a:r>
              <a:rPr lang="en-US" dirty="0" smtClean="0"/>
              <a:t> U:  Nobuhiko </a:t>
            </a:r>
            <a:r>
              <a:rPr lang="en-US" dirty="0" err="1" smtClean="0"/>
              <a:t>Nishio</a:t>
            </a:r>
            <a:endParaRPr lang="en-US" dirty="0"/>
          </a:p>
        </p:txBody>
      </p:sp>
      <p:pic>
        <p:nvPicPr>
          <p:cNvPr id="6" name="図 1" descr=":Screenshot_2013-09-16-16-35-12.png"/>
          <p:cNvPicPr>
            <a:picLocks/>
          </p:cNvPicPr>
          <p:nvPr/>
        </p:nvPicPr>
        <p:blipFill>
          <a:blip r:embed="rId3"/>
          <a:srcRect/>
          <a:stretch>
            <a:fillRect/>
          </a:stretch>
        </p:blipFill>
        <p:spPr bwMode="auto">
          <a:xfrm>
            <a:off x="4648200" y="1295401"/>
            <a:ext cx="1219200" cy="2438400"/>
          </a:xfrm>
          <a:prstGeom prst="rect">
            <a:avLst/>
          </a:prstGeom>
          <a:noFill/>
          <a:ln w="9525">
            <a:noFill/>
            <a:miter lim="800000"/>
            <a:headEnd/>
            <a:tailEnd/>
          </a:ln>
        </p:spPr>
      </p:pic>
      <p:pic>
        <p:nvPicPr>
          <p:cNvPr id="7" name="図 2" descr=":Screenshot_2013-09-16-16-36-51.png"/>
          <p:cNvPicPr>
            <a:picLocks/>
          </p:cNvPicPr>
          <p:nvPr/>
        </p:nvPicPr>
        <p:blipFill>
          <a:blip r:embed="rId4"/>
          <a:srcRect/>
          <a:stretch>
            <a:fillRect/>
          </a:stretch>
        </p:blipFill>
        <p:spPr bwMode="auto">
          <a:xfrm>
            <a:off x="6172202" y="1315391"/>
            <a:ext cx="1279773" cy="2410729"/>
          </a:xfrm>
          <a:prstGeom prst="rect">
            <a:avLst/>
          </a:prstGeom>
          <a:noFill/>
          <a:ln w="9525">
            <a:noFill/>
            <a:miter lim="800000"/>
            <a:headEnd/>
            <a:tailEnd/>
          </a:ln>
        </p:spPr>
      </p:pic>
      <p:pic>
        <p:nvPicPr>
          <p:cNvPr id="8" name="図 4" descr=":Screenshot_2013-09-16-16-36-56.png"/>
          <p:cNvPicPr/>
          <p:nvPr/>
        </p:nvPicPr>
        <p:blipFill>
          <a:blip r:embed="rId5"/>
          <a:srcRect/>
          <a:stretch>
            <a:fillRect/>
          </a:stretch>
        </p:blipFill>
        <p:spPr bwMode="auto">
          <a:xfrm>
            <a:off x="7696200" y="1295400"/>
            <a:ext cx="1219200" cy="2438400"/>
          </a:xfrm>
          <a:prstGeom prst="rect">
            <a:avLst/>
          </a:prstGeom>
          <a:noFill/>
          <a:ln w="9525">
            <a:noFill/>
            <a:miter lim="800000"/>
            <a:headEnd/>
            <a:tailEnd/>
          </a:ln>
        </p:spPr>
      </p:pic>
      <p:pic>
        <p:nvPicPr>
          <p:cNvPr id="10" name="Picture 4" descr="D:\Users\PeterA2\Documents\PRAGMA\PR\Brochure Flyers Shirts\Brochure 2013\Sections 2Sep2013\Images\Japanese Garden\IMG_4491a.jpg"/>
          <p:cNvPicPr>
            <a:picLocks noGrp="1" noChangeAspect="1" noChangeArrowheads="1"/>
          </p:cNvPicPr>
          <p:nvPr>
            <p:ph sz="half" idx="2"/>
          </p:nvPr>
        </p:nvPicPr>
        <p:blipFill>
          <a:blip r:embed="rId6" cstate="print">
            <a:extLst>
              <a:ext uri="{28A0092B-C50C-407E-A947-70E740481C1C}">
                <a14:useLocalDpi xmlns:a14="http://schemas.microsoft.com/office/drawing/2010/main" val="0"/>
              </a:ext>
            </a:extLst>
          </a:blip>
          <a:srcRect/>
          <a:stretch>
            <a:fillRect/>
          </a:stretch>
        </p:blipFill>
        <p:spPr bwMode="auto">
          <a:xfrm>
            <a:off x="4953000" y="3962400"/>
            <a:ext cx="37719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250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031" t="14931" r="23894" b="10060"/>
          <a:stretch/>
        </p:blipFill>
        <p:spPr bwMode="auto">
          <a:xfrm>
            <a:off x="147394" y="4"/>
            <a:ext cx="8768006" cy="6054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033465" y="6019800"/>
            <a:ext cx="7072064" cy="738664"/>
          </a:xfrm>
          <a:prstGeom prst="rect">
            <a:avLst/>
          </a:prstGeom>
          <a:noFill/>
        </p:spPr>
        <p:txBody>
          <a:bodyPr wrap="none" rtlCol="0">
            <a:spAutoFit/>
          </a:bodyPr>
          <a:lstStyle/>
          <a:p>
            <a:pPr algn="ctr"/>
            <a:r>
              <a:rPr lang="en-US" sz="2400" dirty="0" smtClean="0"/>
              <a:t>Discuss with Jason Haga (now at AIST) or Shinji Shimojo</a:t>
            </a:r>
          </a:p>
          <a:p>
            <a:pPr marL="0" lvl="1" algn="ctr"/>
            <a:r>
              <a:rPr lang="en-US" u="sng" dirty="0">
                <a:hlinkClick r:id="rId4"/>
              </a:rPr>
              <a:t>https://</a:t>
            </a:r>
            <a:r>
              <a:rPr lang="en-US" u="sng" dirty="0" smtClean="0">
                <a:hlinkClick r:id="rId4"/>
              </a:rPr>
              <a:t>www.youtube.com/watch?v=Y4bp-yxd9lQ&amp;feature=youtu.be</a:t>
            </a:r>
            <a:endParaRPr lang="en-US" dirty="0"/>
          </a:p>
        </p:txBody>
      </p:sp>
      <p:sp>
        <p:nvSpPr>
          <p:cNvPr id="5" name="TextBox 4"/>
          <p:cNvSpPr txBox="1"/>
          <p:nvPr/>
        </p:nvSpPr>
        <p:spPr>
          <a:xfrm>
            <a:off x="6248402" y="457200"/>
            <a:ext cx="2459519" cy="1077218"/>
          </a:xfrm>
          <a:prstGeom prst="rect">
            <a:avLst/>
          </a:prstGeom>
          <a:noFill/>
        </p:spPr>
        <p:txBody>
          <a:bodyPr wrap="none" rtlCol="0">
            <a:spAutoFit/>
          </a:bodyPr>
          <a:lstStyle/>
          <a:p>
            <a:pPr algn="ctr"/>
            <a:r>
              <a:rPr lang="en-US" sz="3200" b="1" dirty="0" smtClean="0">
                <a:solidFill>
                  <a:srgbClr val="454082"/>
                </a:solidFill>
              </a:rPr>
              <a:t>Download at </a:t>
            </a:r>
          </a:p>
          <a:p>
            <a:pPr algn="ctr"/>
            <a:r>
              <a:rPr lang="en-US" sz="3200" b="1" dirty="0" smtClean="0">
                <a:solidFill>
                  <a:srgbClr val="454082"/>
                </a:solidFill>
              </a:rPr>
              <a:t>Google Store</a:t>
            </a:r>
            <a:endParaRPr lang="en-US" sz="3200" b="1" dirty="0">
              <a:solidFill>
                <a:srgbClr val="454082"/>
              </a:solidFill>
            </a:endParaRPr>
          </a:p>
        </p:txBody>
      </p:sp>
    </p:spTree>
    <p:extLst>
      <p:ext uri="{BB962C8B-B14F-4D97-AF65-F5344CB8AC3E}">
        <p14:creationId xmlns:p14="http://schemas.microsoft.com/office/powerpoint/2010/main" val="29803619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fontScale="90000"/>
          </a:bodyPr>
          <a:lstStyle/>
          <a:p>
            <a:r>
              <a:rPr lang="en-US" dirty="0" smtClean="0"/>
              <a:t>PRIME 2014</a:t>
            </a:r>
            <a:br>
              <a:rPr lang="en-US" dirty="0" smtClean="0"/>
            </a:br>
            <a:r>
              <a:rPr lang="en-US" dirty="0" smtClean="0"/>
              <a:t>11</a:t>
            </a:r>
            <a:r>
              <a:rPr lang="en-US" baseline="30000" dirty="0" smtClean="0"/>
              <a:t>th</a:t>
            </a:r>
            <a:r>
              <a:rPr lang="en-US" dirty="0" smtClean="0"/>
              <a:t> Year of Program</a:t>
            </a:r>
            <a:endParaRPr lang="en-US" dirty="0"/>
          </a:p>
        </p:txBody>
      </p:sp>
      <p:sp>
        <p:nvSpPr>
          <p:cNvPr id="3" name="Content Placeholder 2"/>
          <p:cNvSpPr>
            <a:spLocks noGrp="1"/>
          </p:cNvSpPr>
          <p:nvPr>
            <p:ph idx="1"/>
          </p:nvPr>
        </p:nvSpPr>
        <p:spPr>
          <a:xfrm>
            <a:off x="228600" y="1600204"/>
            <a:ext cx="7467600" cy="4525963"/>
          </a:xfrm>
        </p:spPr>
        <p:txBody>
          <a:bodyPr>
            <a:normAutofit lnSpcReduction="10000"/>
          </a:bodyPr>
          <a:lstStyle/>
          <a:p>
            <a:r>
              <a:rPr lang="en-US" dirty="0" smtClean="0"/>
              <a:t>Students bridge to PRAGMA members</a:t>
            </a:r>
          </a:p>
          <a:p>
            <a:r>
              <a:rPr lang="en-US" dirty="0"/>
              <a:t>Projects include cardiac modeling, virtualization, virtual screening, cultural heritage, and visualization</a:t>
            </a:r>
          </a:p>
          <a:p>
            <a:r>
              <a:rPr lang="en-US" dirty="0" smtClean="0"/>
              <a:t>Host sites for the 12 students: NICT, NAIST, U Queensland, National Taiwan University, </a:t>
            </a:r>
            <a:r>
              <a:rPr lang="en-US" dirty="0" smtClean="0"/>
              <a:t>NCHC</a:t>
            </a:r>
            <a:endParaRPr lang="en-US" dirty="0" smtClean="0"/>
          </a:p>
          <a:p>
            <a:pPr lvl="1"/>
            <a:r>
              <a:rPr lang="en-US" dirty="0"/>
              <a:t>Shinji Shimojo, </a:t>
            </a:r>
            <a:r>
              <a:rPr lang="en-US" dirty="0" err="1"/>
              <a:t>Kohei</a:t>
            </a:r>
            <a:r>
              <a:rPr lang="en-US" dirty="0"/>
              <a:t> Ichikawa, Jason Haga, David Abramson, </a:t>
            </a:r>
            <a:r>
              <a:rPr lang="en-US" dirty="0"/>
              <a:t>Jung </a:t>
            </a:r>
            <a:r>
              <a:rPr lang="en-US" dirty="0" err="1"/>
              <a:t>Hsin</a:t>
            </a:r>
            <a:r>
              <a:rPr lang="en-US" dirty="0"/>
              <a:t> </a:t>
            </a:r>
            <a:r>
              <a:rPr lang="en-US" dirty="0" smtClean="0"/>
              <a:t>Lin, </a:t>
            </a:r>
            <a:r>
              <a:rPr lang="en-US" dirty="0" smtClean="0"/>
              <a:t>Fang </a:t>
            </a:r>
            <a:r>
              <a:rPr lang="en-US" dirty="0"/>
              <a:t>Pang </a:t>
            </a:r>
            <a:r>
              <a:rPr lang="en-US" dirty="0" smtClean="0"/>
              <a:t>Lin</a:t>
            </a:r>
            <a:endParaRPr lang="en-US" dirty="0"/>
          </a:p>
        </p:txBody>
      </p:sp>
      <p:pic>
        <p:nvPicPr>
          <p:cNvPr id="4" name="Picture 3"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48687" y="564031"/>
            <a:ext cx="2566169" cy="936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2" descr="D:\Users\PeterA2\Documents\PRAGMA\PR\Brochure Flyers Shirts\Brochure 2013\Sections 2Sep2013\Images\Hann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56516" y="3124204"/>
            <a:ext cx="2163684" cy="1858963"/>
          </a:xfrm>
          <a:prstGeom prst="rect">
            <a:avLst/>
          </a:prstGeom>
          <a:solidFill>
            <a:schemeClr val="bg1"/>
          </a:solidFill>
        </p:spPr>
      </p:pic>
    </p:spTree>
    <p:extLst>
      <p:ext uri="{BB962C8B-B14F-4D97-AF65-F5344CB8AC3E}">
        <p14:creationId xmlns:p14="http://schemas.microsoft.com/office/powerpoint/2010/main" val="29081339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PRAGMA STUDENTS</a:t>
            </a:r>
            <a:br>
              <a:rPr lang="en-US" dirty="0" smtClean="0"/>
            </a:br>
            <a:r>
              <a:rPr lang="en-US" sz="3100" dirty="0" smtClean="0"/>
              <a:t>“Make student network, strengthen student research”</a:t>
            </a:r>
            <a:endParaRPr lang="en-US" sz="3100" dirty="0"/>
          </a:p>
        </p:txBody>
      </p:sp>
      <p:sp>
        <p:nvSpPr>
          <p:cNvPr id="3" name="Content Placeholder 2"/>
          <p:cNvSpPr>
            <a:spLocks noGrp="1"/>
          </p:cNvSpPr>
          <p:nvPr>
            <p:ph idx="1"/>
          </p:nvPr>
        </p:nvSpPr>
        <p:spPr>
          <a:xfrm>
            <a:off x="381001" y="3554090"/>
            <a:ext cx="5829301" cy="1551310"/>
          </a:xfrm>
        </p:spPr>
        <p:txBody>
          <a:bodyPr>
            <a:normAutofit/>
          </a:bodyPr>
          <a:lstStyle/>
          <a:p>
            <a:r>
              <a:rPr lang="en-US" sz="2800" dirty="0" smtClean="0"/>
              <a:t>Provide Opportunities for Students</a:t>
            </a:r>
          </a:p>
          <a:p>
            <a:r>
              <a:rPr lang="en-US" sz="2800" dirty="0" smtClean="0"/>
              <a:t>Stimulate ideas and activities in </a:t>
            </a:r>
            <a:r>
              <a:rPr lang="en-US" sz="2800" dirty="0" smtClean="0"/>
              <a:t>PRAGMA</a:t>
            </a:r>
          </a:p>
          <a:p>
            <a:endParaRPr lang="en-US" sz="2800" dirty="0"/>
          </a:p>
        </p:txBody>
      </p:sp>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629402" y="1447800"/>
            <a:ext cx="2238375"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80999" y="5228272"/>
            <a:ext cx="8486775" cy="1477328"/>
          </a:xfrm>
          <a:prstGeom prst="rect">
            <a:avLst/>
          </a:prstGeom>
          <a:noFill/>
        </p:spPr>
        <p:txBody>
          <a:bodyPr wrap="square" rtlCol="0">
            <a:spAutoFit/>
          </a:bodyPr>
          <a:lstStyle/>
          <a:p>
            <a:pPr marL="342900" indent="-342900">
              <a:buFont typeface="+mj-lt"/>
              <a:buAutoNum type="alphaUcPeriod"/>
            </a:pPr>
            <a:r>
              <a:rPr lang="en-US" b="1" dirty="0" smtClean="0"/>
              <a:t>Melbourne</a:t>
            </a:r>
            <a:r>
              <a:rPr lang="en-US" dirty="0" smtClean="0"/>
              <a:t>, Australia 	</a:t>
            </a:r>
            <a:r>
              <a:rPr lang="en-US" altLang="ko-KR" dirty="0">
                <a:effectLst>
                  <a:outerShdw blurRad="38100" dist="38100" dir="2700000" algn="tl">
                    <a:srgbClr val="000000">
                      <a:alpha val="43137"/>
                    </a:srgbClr>
                  </a:outerShdw>
                </a:effectLst>
              </a:rPr>
              <a:t>PRAGMA </a:t>
            </a:r>
            <a:r>
              <a:rPr lang="en-US" altLang="ko-KR" dirty="0" smtClean="0">
                <a:effectLst>
                  <a:outerShdw blurRad="38100" dist="38100" dir="2700000" algn="tl">
                    <a:srgbClr val="000000">
                      <a:alpha val="43137"/>
                    </a:srgbClr>
                  </a:outerShdw>
                </a:effectLst>
              </a:rPr>
              <a:t>22	</a:t>
            </a:r>
            <a:r>
              <a:rPr lang="en-US" altLang="ko-KR" dirty="0" smtClean="0"/>
              <a:t>Pre-</a:t>
            </a:r>
            <a:r>
              <a:rPr lang="en-US" altLang="ko-KR" dirty="0" smtClean="0">
                <a:solidFill>
                  <a:srgbClr val="FF0000"/>
                </a:solidFill>
              </a:rPr>
              <a:t>workshop		</a:t>
            </a:r>
          </a:p>
          <a:p>
            <a:pPr marL="342900" indent="-342900">
              <a:buFont typeface="+mj-lt"/>
              <a:buAutoNum type="alphaUcPeriod"/>
            </a:pPr>
            <a:r>
              <a:rPr lang="en-US" b="1" dirty="0" smtClean="0"/>
              <a:t>Seoul</a:t>
            </a:r>
            <a:r>
              <a:rPr lang="en-US" dirty="0" smtClean="0"/>
              <a:t>, South Korea 	</a:t>
            </a:r>
            <a:r>
              <a:rPr lang="en-US" altLang="ko-KR" dirty="0">
                <a:effectLst>
                  <a:outerShdw blurRad="38100" dist="38100" dir="2700000" algn="tl">
                    <a:srgbClr val="000000">
                      <a:alpha val="43137"/>
                    </a:srgbClr>
                  </a:outerShdw>
                </a:effectLst>
              </a:rPr>
              <a:t>PRAGMA </a:t>
            </a:r>
            <a:r>
              <a:rPr lang="en-US" altLang="ko-KR" dirty="0" smtClean="0">
                <a:effectLst>
                  <a:outerShdw blurRad="38100" dist="38100" dir="2700000" algn="tl">
                    <a:srgbClr val="000000">
                      <a:alpha val="43137"/>
                    </a:srgbClr>
                  </a:outerShdw>
                </a:effectLst>
              </a:rPr>
              <a:t>23	</a:t>
            </a:r>
            <a:r>
              <a:rPr lang="en-US" altLang="ko-KR" dirty="0" smtClean="0">
                <a:solidFill>
                  <a:srgbClr val="FF0000"/>
                </a:solidFill>
              </a:rPr>
              <a:t>The </a:t>
            </a:r>
            <a:r>
              <a:rPr lang="en-US" altLang="ko-KR" dirty="0"/>
              <a:t>1</a:t>
            </a:r>
            <a:r>
              <a:rPr lang="en-US" altLang="ko-KR" baseline="30000" dirty="0"/>
              <a:t>st</a:t>
            </a:r>
            <a:r>
              <a:rPr lang="en-US" altLang="ko-KR" dirty="0">
                <a:solidFill>
                  <a:srgbClr val="FF0000"/>
                </a:solidFill>
              </a:rPr>
              <a:t> student workshop </a:t>
            </a:r>
            <a:r>
              <a:rPr lang="en-US" dirty="0" smtClean="0"/>
              <a:t>	</a:t>
            </a:r>
          </a:p>
          <a:p>
            <a:pPr marL="342900" indent="-342900">
              <a:buFont typeface="+mj-lt"/>
              <a:buAutoNum type="alphaUcPeriod"/>
            </a:pPr>
            <a:r>
              <a:rPr lang="en-US" b="1" dirty="0" smtClean="0"/>
              <a:t>Bangkok</a:t>
            </a:r>
            <a:r>
              <a:rPr lang="en-US" dirty="0" smtClean="0"/>
              <a:t>, Thailand	</a:t>
            </a:r>
            <a:r>
              <a:rPr lang="en-US" altLang="ko-KR" dirty="0">
                <a:effectLst>
                  <a:outerShdw blurRad="38100" dist="38100" dir="2700000" algn="tl">
                    <a:srgbClr val="000000">
                      <a:alpha val="43137"/>
                    </a:srgbClr>
                  </a:outerShdw>
                </a:effectLst>
              </a:rPr>
              <a:t>PRAGMA </a:t>
            </a:r>
            <a:r>
              <a:rPr lang="en-US" altLang="ko-KR" dirty="0" smtClean="0">
                <a:effectLst>
                  <a:outerShdw blurRad="38100" dist="38100" dir="2700000" algn="tl">
                    <a:srgbClr val="000000">
                      <a:alpha val="43137"/>
                    </a:srgbClr>
                  </a:outerShdw>
                </a:effectLst>
              </a:rPr>
              <a:t>24</a:t>
            </a:r>
            <a:r>
              <a:rPr lang="en-US" altLang="ko-KR" dirty="0" smtClean="0"/>
              <a:t>	</a:t>
            </a:r>
            <a:r>
              <a:rPr lang="en-US" altLang="ko-KR" dirty="0" smtClean="0">
                <a:solidFill>
                  <a:srgbClr val="FF0000"/>
                </a:solidFill>
              </a:rPr>
              <a:t>The</a:t>
            </a:r>
            <a:r>
              <a:rPr lang="en-US" altLang="ko-KR" dirty="0" smtClean="0"/>
              <a:t> </a:t>
            </a:r>
            <a:r>
              <a:rPr lang="en-US" altLang="ko-KR" dirty="0"/>
              <a:t>2</a:t>
            </a:r>
            <a:r>
              <a:rPr lang="en-US" altLang="ko-KR" baseline="30000" dirty="0"/>
              <a:t>nd </a:t>
            </a:r>
            <a:r>
              <a:rPr lang="en-US" altLang="ko-KR" dirty="0" smtClean="0">
                <a:solidFill>
                  <a:srgbClr val="FF0000"/>
                </a:solidFill>
              </a:rPr>
              <a:t>student workshop	</a:t>
            </a:r>
          </a:p>
          <a:p>
            <a:pPr marL="342900" indent="-342900">
              <a:buFont typeface="+mj-lt"/>
              <a:buAutoNum type="alphaUcPeriod"/>
            </a:pPr>
            <a:r>
              <a:rPr lang="en-US" b="1" dirty="0" smtClean="0"/>
              <a:t>Beijing</a:t>
            </a:r>
            <a:r>
              <a:rPr lang="en-US" dirty="0" smtClean="0"/>
              <a:t>, China		</a:t>
            </a:r>
            <a:r>
              <a:rPr lang="en-US" altLang="ko-KR" dirty="0">
                <a:effectLst>
                  <a:outerShdw blurRad="38100" dist="38100" dir="2700000" algn="tl">
                    <a:srgbClr val="000000">
                      <a:alpha val="43137"/>
                    </a:srgbClr>
                  </a:outerShdw>
                </a:effectLst>
              </a:rPr>
              <a:t>PRAGMA </a:t>
            </a:r>
            <a:r>
              <a:rPr lang="en-US" altLang="ko-KR" dirty="0" smtClean="0">
                <a:effectLst>
                  <a:outerShdw blurRad="38100" dist="38100" dir="2700000" algn="tl">
                    <a:srgbClr val="000000">
                      <a:alpha val="43137"/>
                    </a:srgbClr>
                  </a:outerShdw>
                </a:effectLst>
              </a:rPr>
              <a:t>25	</a:t>
            </a:r>
            <a:r>
              <a:rPr lang="en-US" altLang="ko-KR" dirty="0" smtClean="0">
                <a:solidFill>
                  <a:srgbClr val="FF0000"/>
                </a:solidFill>
              </a:rPr>
              <a:t>The</a:t>
            </a:r>
            <a:r>
              <a:rPr lang="en-US" altLang="ko-KR" dirty="0" smtClean="0"/>
              <a:t> </a:t>
            </a:r>
            <a:r>
              <a:rPr lang="en-US" altLang="ko-KR" dirty="0"/>
              <a:t>3</a:t>
            </a:r>
            <a:r>
              <a:rPr lang="en-US" altLang="ko-KR" baseline="30000" dirty="0"/>
              <a:t>rd</a:t>
            </a:r>
            <a:r>
              <a:rPr lang="en-US" altLang="ko-KR" dirty="0"/>
              <a:t> </a:t>
            </a:r>
            <a:r>
              <a:rPr lang="en-US" altLang="ko-KR" dirty="0">
                <a:solidFill>
                  <a:srgbClr val="FF0000"/>
                </a:solidFill>
              </a:rPr>
              <a:t>student </a:t>
            </a:r>
            <a:r>
              <a:rPr lang="en-US" altLang="ko-KR" dirty="0" smtClean="0">
                <a:solidFill>
                  <a:srgbClr val="FF0000"/>
                </a:solidFill>
              </a:rPr>
              <a:t>workshop	</a:t>
            </a:r>
          </a:p>
          <a:p>
            <a:pPr marL="342900" indent="-342900">
              <a:buFont typeface="+mj-lt"/>
              <a:buAutoNum type="alphaUcPeriod"/>
            </a:pPr>
            <a:r>
              <a:rPr lang="en-US" b="1" dirty="0" smtClean="0"/>
              <a:t>Tainan</a:t>
            </a:r>
            <a:r>
              <a:rPr lang="en-US" dirty="0" smtClean="0"/>
              <a:t>, Taiwan		</a:t>
            </a:r>
            <a:r>
              <a:rPr lang="en-US" altLang="ko-KR" dirty="0">
                <a:effectLst>
                  <a:outerShdw blurRad="38100" dist="38100" dir="2700000" algn="tl">
                    <a:srgbClr val="000000">
                      <a:alpha val="43137"/>
                    </a:srgbClr>
                  </a:outerShdw>
                </a:effectLst>
              </a:rPr>
              <a:t>PRAGMA </a:t>
            </a:r>
            <a:r>
              <a:rPr lang="en-US" altLang="ko-KR" dirty="0" smtClean="0">
                <a:effectLst>
                  <a:outerShdw blurRad="38100" dist="38100" dir="2700000" algn="tl">
                    <a:srgbClr val="000000">
                      <a:alpha val="43137"/>
                    </a:srgbClr>
                  </a:outerShdw>
                </a:effectLst>
              </a:rPr>
              <a:t>26	</a:t>
            </a:r>
            <a:r>
              <a:rPr lang="en-US" b="1" dirty="0" smtClean="0"/>
              <a:t>Here We Are !		</a:t>
            </a:r>
            <a:endParaRPr lang="en-US" b="1" dirty="0"/>
          </a:p>
        </p:txBody>
      </p:sp>
      <p:pic>
        <p:nvPicPr>
          <p:cNvPr id="9" name="Picture 2" descr="http://www.pragma-grid.net/images/img-students-ch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95400"/>
            <a:ext cx="4648200" cy="21699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33600" y="4113193"/>
            <a:ext cx="3352800" cy="954107"/>
          </a:xfrm>
          <a:prstGeom prst="rect">
            <a:avLst/>
          </a:prstGeom>
          <a:solidFill>
            <a:schemeClr val="bg1"/>
          </a:solidFill>
        </p:spPr>
        <p:txBody>
          <a:bodyPr wrap="square" rtlCol="0">
            <a:spAutoFit/>
          </a:bodyPr>
          <a:lstStyle/>
          <a:p>
            <a:pPr algn="ctr"/>
            <a:r>
              <a:rPr lang="en-US" sz="2800" b="1" u="sng" dirty="0" smtClean="0">
                <a:solidFill>
                  <a:srgbClr val="454082"/>
                </a:solidFill>
              </a:rPr>
              <a:t>Motivated and assisted by GLEON</a:t>
            </a:r>
            <a:endParaRPr lang="en-US" sz="2800" b="1" u="sng" dirty="0">
              <a:solidFill>
                <a:srgbClr val="454082"/>
              </a:solidFill>
            </a:endParaRPr>
          </a:p>
        </p:txBody>
      </p:sp>
    </p:spTree>
    <p:extLst>
      <p:ext uri="{BB962C8B-B14F-4D97-AF65-F5344CB8AC3E}">
        <p14:creationId xmlns:p14="http://schemas.microsoft.com/office/powerpoint/2010/main" val="290785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fontScale="90000"/>
          </a:bodyPr>
          <a:lstStyle/>
          <a:p>
            <a:r>
              <a:rPr lang="en-US" dirty="0"/>
              <a:t>2nd PRAGMA Students Distributed </a:t>
            </a:r>
            <a:r>
              <a:rPr lang="en-US" dirty="0" smtClean="0"/>
              <a:t>Seminar</a:t>
            </a:r>
            <a:br>
              <a:rPr lang="en-US" dirty="0" smtClean="0"/>
            </a:br>
            <a:r>
              <a:rPr lang="en-US" dirty="0"/>
              <a:t>Towards Distributed Software Defined Systems</a:t>
            </a:r>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598"/>
          <a:stretch/>
        </p:blipFill>
        <p:spPr bwMode="auto">
          <a:xfrm>
            <a:off x="2" y="1295404"/>
            <a:ext cx="9521533" cy="502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146114" y="6477004"/>
            <a:ext cx="4851777" cy="461665"/>
          </a:xfrm>
          <a:prstGeom prst="rect">
            <a:avLst/>
          </a:prstGeom>
          <a:noFill/>
        </p:spPr>
        <p:txBody>
          <a:bodyPr wrap="none" rtlCol="0">
            <a:spAutoFit/>
          </a:bodyPr>
          <a:lstStyle/>
          <a:p>
            <a:r>
              <a:rPr lang="en-US" sz="2400" u="sng" dirty="0">
                <a:hlinkClick r:id="rId4"/>
              </a:rPr>
              <a:t>https://connect.iu.edu/p5apeig31gn/</a:t>
            </a:r>
            <a:endParaRPr lang="en-US" sz="2400" dirty="0"/>
          </a:p>
        </p:txBody>
      </p:sp>
    </p:spTree>
    <p:extLst>
      <p:ext uri="{BB962C8B-B14F-4D97-AF65-F5344CB8AC3E}">
        <p14:creationId xmlns:p14="http://schemas.microsoft.com/office/powerpoint/2010/main" val="7262227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dirty="0" smtClean="0"/>
              <a:t>Recent and Future Outreach</a:t>
            </a:r>
            <a:endParaRPr lang="en-US" dirty="0"/>
          </a:p>
        </p:txBody>
      </p:sp>
      <p:sp>
        <p:nvSpPr>
          <p:cNvPr id="3" name="Content Placeholder 2"/>
          <p:cNvSpPr>
            <a:spLocks noGrp="1"/>
          </p:cNvSpPr>
          <p:nvPr>
            <p:ph idx="1"/>
          </p:nvPr>
        </p:nvSpPr>
        <p:spPr>
          <a:xfrm>
            <a:off x="457200" y="1219200"/>
            <a:ext cx="8229600" cy="5410200"/>
          </a:xfrm>
        </p:spPr>
        <p:txBody>
          <a:bodyPr>
            <a:normAutofit fontScale="92500" lnSpcReduction="20000"/>
          </a:bodyPr>
          <a:lstStyle/>
          <a:p>
            <a:r>
              <a:rPr lang="en-US" dirty="0" smtClean="0"/>
              <a:t>Southeast Asia International Joint Research and Education Program</a:t>
            </a:r>
          </a:p>
          <a:p>
            <a:pPr lvl="1"/>
            <a:r>
              <a:rPr lang="en-US" dirty="0" smtClean="0"/>
              <a:t>2 – 6 December, Tainan – Host NCHC</a:t>
            </a:r>
          </a:p>
          <a:p>
            <a:pPr lvl="1"/>
            <a:r>
              <a:rPr lang="en-US" dirty="0" smtClean="0"/>
              <a:t>A possible outcome: Biodiversity Mobile App (UTM)</a:t>
            </a:r>
          </a:p>
          <a:p>
            <a:pPr lvl="1"/>
            <a:endParaRPr lang="en-US" dirty="0" smtClean="0"/>
          </a:p>
          <a:p>
            <a:endParaRPr lang="en-US" dirty="0" smtClean="0"/>
          </a:p>
          <a:p>
            <a:r>
              <a:rPr lang="en-US" dirty="0" smtClean="0"/>
              <a:t>International Conference on Serpentine Ecology</a:t>
            </a:r>
          </a:p>
          <a:p>
            <a:pPr lvl="1"/>
            <a:r>
              <a:rPr lang="en-US" dirty="0" smtClean="0"/>
              <a:t>9 – 13 June, Kota </a:t>
            </a:r>
            <a:r>
              <a:rPr lang="en-US" dirty="0" err="1" smtClean="0"/>
              <a:t>Kinabalu</a:t>
            </a:r>
            <a:r>
              <a:rPr lang="en-US" dirty="0" smtClean="0"/>
              <a:t>, Sabah Malaysia</a:t>
            </a:r>
          </a:p>
          <a:p>
            <a:pPr lvl="1"/>
            <a:r>
              <a:rPr lang="en-US" dirty="0" smtClean="0"/>
              <a:t>PRAGMA Special Symposium: Reed </a:t>
            </a:r>
            <a:r>
              <a:rPr lang="en-US" dirty="0" smtClean="0"/>
              <a:t>Beaman (12 June)</a:t>
            </a:r>
            <a:endParaRPr lang="en-US" dirty="0" smtClean="0"/>
          </a:p>
          <a:p>
            <a:r>
              <a:rPr lang="en-US" dirty="0" smtClean="0"/>
              <a:t>Water Disaster Management and Big Data</a:t>
            </a:r>
          </a:p>
          <a:p>
            <a:pPr lvl="1"/>
            <a:r>
              <a:rPr lang="en-US" dirty="0" smtClean="0"/>
              <a:t>NII </a:t>
            </a:r>
            <a:r>
              <a:rPr lang="en-US" dirty="0" err="1" smtClean="0"/>
              <a:t>Shonan</a:t>
            </a:r>
            <a:r>
              <a:rPr lang="en-US" dirty="0" smtClean="0"/>
              <a:t> Meeting, 7 – 10 July 2014</a:t>
            </a:r>
          </a:p>
          <a:p>
            <a:pPr lvl="1"/>
            <a:r>
              <a:rPr lang="en-US" dirty="0" smtClean="0"/>
              <a:t>Fang-Pang Lin, Philip Papadopoulos, Satoshi Sekiguchi</a:t>
            </a:r>
          </a:p>
          <a:p>
            <a:endParaRPr lang="en-US"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967" t="9982" r="15556" b="64381"/>
          <a:stretch/>
        </p:blipFill>
        <p:spPr bwMode="auto">
          <a:xfrm>
            <a:off x="602035" y="2819400"/>
            <a:ext cx="3969965" cy="813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0417" r="23487" b="49112"/>
          <a:stretch/>
        </p:blipFill>
        <p:spPr bwMode="auto">
          <a:xfrm>
            <a:off x="5181600" y="2743200"/>
            <a:ext cx="3124200" cy="929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5958" t="10540" r="66828" b="75709"/>
          <a:stretch/>
        </p:blipFill>
        <p:spPr bwMode="auto">
          <a:xfrm>
            <a:off x="3281363" y="6124679"/>
            <a:ext cx="2581275" cy="733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6652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National Cheng Kung University</a:t>
            </a:r>
            <a:endParaRPr lang="en-US" dirty="0"/>
          </a:p>
        </p:txBody>
      </p:sp>
      <p:pic>
        <p:nvPicPr>
          <p:cNvPr id="5122" name="Picture 2" descr="D:\Users\PeterA2\Pictures\2013\2013 Sep - Dec\Taiwan Dec2013\P1030424.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554692" y="1600204"/>
            <a:ext cx="6034617" cy="45259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2862" t="27047" r="58629" b="26415"/>
          <a:stretch/>
        </p:blipFill>
        <p:spPr bwMode="auto">
          <a:xfrm>
            <a:off x="2" y="1447800"/>
            <a:ext cx="2659803" cy="2441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8222" t="11321" r="53988" b="78262"/>
          <a:stretch/>
        </p:blipFill>
        <p:spPr bwMode="auto">
          <a:xfrm>
            <a:off x="457202" y="152400"/>
            <a:ext cx="8358997"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004212" y="6260068"/>
            <a:ext cx="1329788" cy="369332"/>
          </a:xfrm>
          <a:prstGeom prst="rect">
            <a:avLst/>
          </a:prstGeom>
          <a:noFill/>
        </p:spPr>
        <p:txBody>
          <a:bodyPr wrap="none" rtlCol="0">
            <a:spAutoFit/>
          </a:bodyPr>
          <a:lstStyle/>
          <a:p>
            <a:r>
              <a:rPr lang="en-US" dirty="0" smtClean="0"/>
              <a:t>Banyan Tree</a:t>
            </a:r>
            <a:endParaRPr lang="en-US" dirty="0"/>
          </a:p>
        </p:txBody>
      </p:sp>
    </p:spTree>
    <p:extLst>
      <p:ext uri="{BB962C8B-B14F-4D97-AF65-F5344CB8AC3E}">
        <p14:creationId xmlns:p14="http://schemas.microsoft.com/office/powerpoint/2010/main" val="22150461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401762"/>
          </a:xfrm>
        </p:spPr>
        <p:txBody>
          <a:bodyPr>
            <a:normAutofit fontScale="90000"/>
          </a:bodyPr>
          <a:lstStyle/>
          <a:p>
            <a:r>
              <a:rPr lang="en-US" dirty="0" smtClean="0"/>
              <a:t>Prior to </a:t>
            </a:r>
            <a:r>
              <a:rPr lang="en-US" dirty="0" smtClean="0"/>
              <a:t>ICSE Workshop</a:t>
            </a:r>
            <a:r>
              <a:rPr lang="en-US" dirty="0" smtClean="0"/>
              <a:t>: An Expedition</a:t>
            </a:r>
            <a:br>
              <a:rPr lang="en-US" dirty="0" smtClean="0"/>
            </a:br>
            <a:r>
              <a:rPr lang="en-US" dirty="0" smtClean="0"/>
              <a:t>“Capturing </a:t>
            </a:r>
            <a:r>
              <a:rPr lang="en-US" dirty="0"/>
              <a:t>ultra-high resolution</a:t>
            </a:r>
            <a:br>
              <a:rPr lang="en-US" dirty="0"/>
            </a:br>
            <a:r>
              <a:rPr lang="en-US" dirty="0"/>
              <a:t>UAV-imagery in </a:t>
            </a:r>
            <a:r>
              <a:rPr lang="en-US" dirty="0" err="1"/>
              <a:t>Kinabalu</a:t>
            </a:r>
            <a:r>
              <a:rPr lang="en-US" dirty="0"/>
              <a:t> </a:t>
            </a:r>
            <a:r>
              <a:rPr lang="en-US" dirty="0" smtClean="0"/>
              <a:t>Park”</a:t>
            </a:r>
            <a:endParaRPr lang="en-US" dirty="0"/>
          </a:p>
        </p:txBody>
      </p:sp>
      <p:sp>
        <p:nvSpPr>
          <p:cNvPr id="3" name="Content Placeholder 2"/>
          <p:cNvSpPr>
            <a:spLocks noGrp="1"/>
          </p:cNvSpPr>
          <p:nvPr>
            <p:ph idx="1"/>
          </p:nvPr>
        </p:nvSpPr>
        <p:spPr>
          <a:xfrm>
            <a:off x="457200" y="1524000"/>
            <a:ext cx="4648200" cy="4525963"/>
          </a:xfrm>
        </p:spPr>
        <p:txBody>
          <a:bodyPr>
            <a:normAutofit fontScale="85000" lnSpcReduction="20000"/>
          </a:bodyPr>
          <a:lstStyle/>
          <a:p>
            <a:r>
              <a:rPr lang="en-US" i="1" dirty="0"/>
              <a:t>Pilot-project for modelling vegetation across </a:t>
            </a:r>
            <a:r>
              <a:rPr lang="en-US" i="1" dirty="0" smtClean="0"/>
              <a:t>geological substrates </a:t>
            </a:r>
            <a:r>
              <a:rPr lang="en-US" i="1" dirty="0"/>
              <a:t>over an altitude gradient in </a:t>
            </a:r>
            <a:r>
              <a:rPr lang="en-US" i="1" dirty="0" err="1"/>
              <a:t>Kinabalu</a:t>
            </a:r>
            <a:r>
              <a:rPr lang="en-US" i="1" dirty="0"/>
              <a:t> </a:t>
            </a:r>
            <a:r>
              <a:rPr lang="en-US" i="1" dirty="0" smtClean="0"/>
              <a:t>Park</a:t>
            </a:r>
          </a:p>
          <a:p>
            <a:r>
              <a:rPr lang="en-US" dirty="0" smtClean="0"/>
              <a:t>P </a:t>
            </a:r>
            <a:r>
              <a:rPr lang="en-US" dirty="0" err="1" smtClean="0"/>
              <a:t>Erskin</a:t>
            </a:r>
            <a:r>
              <a:rPr lang="en-US" dirty="0" smtClean="0"/>
              <a:t>, A Fletcher, A v d Ent (U Queensland); </a:t>
            </a:r>
            <a:r>
              <a:rPr lang="en-US" dirty="0" err="1" smtClean="0"/>
              <a:t>Rimi</a:t>
            </a:r>
            <a:r>
              <a:rPr lang="en-US" dirty="0" smtClean="0"/>
              <a:t> </a:t>
            </a:r>
            <a:r>
              <a:rPr lang="en-US" dirty="0" err="1" smtClean="0"/>
              <a:t>Repin</a:t>
            </a:r>
            <a:r>
              <a:rPr lang="en-US" dirty="0" smtClean="0"/>
              <a:t> (Sabah Parks); R </a:t>
            </a:r>
            <a:r>
              <a:rPr lang="en-US" dirty="0" err="1" smtClean="0"/>
              <a:t>Beman</a:t>
            </a:r>
            <a:r>
              <a:rPr lang="en-US" dirty="0" smtClean="0"/>
              <a:t> (U FL); Abdullah </a:t>
            </a:r>
            <a:r>
              <a:rPr lang="en-US" dirty="0" err="1" smtClean="0"/>
              <a:t>Kamaruddan</a:t>
            </a:r>
            <a:r>
              <a:rPr lang="en-US" dirty="0" smtClean="0"/>
              <a:t> (Minerals and Geoscience </a:t>
            </a:r>
            <a:r>
              <a:rPr lang="en-US" dirty="0" err="1" smtClean="0"/>
              <a:t>Dept</a:t>
            </a:r>
            <a:r>
              <a:rPr lang="en-US" dirty="0" smtClean="0"/>
              <a:t>)</a:t>
            </a:r>
          </a:p>
          <a:p>
            <a:r>
              <a:rPr lang="en-US" dirty="0" smtClean="0"/>
              <a:t>4 – 8 June 2014</a:t>
            </a:r>
          </a:p>
          <a:p>
            <a:r>
              <a:rPr lang="en-US" dirty="0" smtClean="0"/>
              <a:t>Resolution: 2.3 cm with UAV</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315" y="1828804"/>
            <a:ext cx="2757487" cy="1920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descr="D:\Users\PeterA2\Documents\PRAGMA\A Plan 2011\Biodiversity\Sabah June 2014\Capture Areas.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213" t="44744" r="9500" b="20182"/>
          <a:stretch/>
        </p:blipFill>
        <p:spPr bwMode="auto">
          <a:xfrm>
            <a:off x="4953002" y="4038604"/>
            <a:ext cx="4083903" cy="24637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791202" y="6502325"/>
            <a:ext cx="3138167" cy="369332"/>
          </a:xfrm>
          <a:prstGeom prst="rect">
            <a:avLst/>
          </a:prstGeom>
          <a:noFill/>
        </p:spPr>
        <p:txBody>
          <a:bodyPr wrap="none" rtlCol="0">
            <a:spAutoFit/>
          </a:bodyPr>
          <a:lstStyle/>
          <a:p>
            <a:r>
              <a:rPr lang="en-US" dirty="0" smtClean="0"/>
              <a:t>Capture Area 1 (</a:t>
            </a:r>
            <a:r>
              <a:rPr lang="en-US" dirty="0" err="1" smtClean="0"/>
              <a:t>approx</a:t>
            </a:r>
            <a:r>
              <a:rPr lang="en-US" dirty="0" smtClean="0"/>
              <a:t> 10 km</a:t>
            </a:r>
            <a:r>
              <a:rPr lang="en-US" baseline="30000" dirty="0" smtClean="0"/>
              <a:t>2</a:t>
            </a:r>
            <a:r>
              <a:rPr lang="en-US" dirty="0" smtClean="0"/>
              <a:t>)</a:t>
            </a:r>
            <a:endParaRPr lang="en-US" dirty="0"/>
          </a:p>
        </p:txBody>
      </p:sp>
      <p:sp>
        <p:nvSpPr>
          <p:cNvPr id="5" name="TextBox 4"/>
          <p:cNvSpPr txBox="1"/>
          <p:nvPr/>
        </p:nvSpPr>
        <p:spPr>
          <a:xfrm>
            <a:off x="5791200" y="3749463"/>
            <a:ext cx="2165978" cy="369332"/>
          </a:xfrm>
          <a:prstGeom prst="rect">
            <a:avLst/>
          </a:prstGeom>
          <a:noFill/>
        </p:spPr>
        <p:txBody>
          <a:bodyPr wrap="none" rtlCol="0">
            <a:spAutoFit/>
          </a:bodyPr>
          <a:lstStyle/>
          <a:p>
            <a:r>
              <a:rPr lang="en-US" dirty="0" smtClean="0"/>
              <a:t>2 M wingspan, 4.9 kg</a:t>
            </a:r>
            <a:endParaRPr lang="en-US" dirty="0"/>
          </a:p>
        </p:txBody>
      </p:sp>
      <p:pic>
        <p:nvPicPr>
          <p:cNvPr id="8"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0417" r="23487" b="49112"/>
          <a:stretch/>
        </p:blipFill>
        <p:spPr bwMode="auto">
          <a:xfrm>
            <a:off x="1143000" y="5852714"/>
            <a:ext cx="3124200" cy="929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83339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644775"/>
            <a:ext cx="7772400" cy="1470025"/>
          </a:xfrm>
        </p:spPr>
        <p:txBody>
          <a:bodyPr>
            <a:normAutofit fontScale="90000"/>
          </a:bodyPr>
          <a:lstStyle/>
          <a:p>
            <a:r>
              <a:rPr lang="en-US" dirty="0" smtClean="0"/>
              <a:t>PRAGMA 26</a:t>
            </a:r>
            <a:br>
              <a:rPr lang="en-US" dirty="0" smtClean="0"/>
            </a:br>
            <a:r>
              <a:rPr lang="en-US" dirty="0"/>
              <a:t/>
            </a:r>
            <a:br>
              <a:rPr lang="en-US" dirty="0"/>
            </a:br>
            <a:r>
              <a:rPr lang="en-US" dirty="0" smtClean="0"/>
              <a:t>The Workshop</a:t>
            </a:r>
            <a:endParaRPr lang="en-US" dirty="0"/>
          </a:p>
        </p:txBody>
      </p:sp>
      <p:sp>
        <p:nvSpPr>
          <p:cNvPr id="6" name="Subtitle 5"/>
          <p:cNvSpPr>
            <a:spLocks noGrp="1"/>
          </p:cNvSpPr>
          <p:nvPr>
            <p:ph type="subTitle" idx="1"/>
          </p:nvPr>
        </p:nvSpPr>
        <p:spPr>
          <a:xfrm>
            <a:off x="1371600" y="4572000"/>
            <a:ext cx="6400800" cy="1371600"/>
          </a:xfrm>
        </p:spPr>
        <p:txBody>
          <a:bodyPr/>
          <a:lstStyle/>
          <a:p>
            <a:r>
              <a:rPr lang="en-US" dirty="0" smtClean="0"/>
              <a:t>Experimentation is a part of PRAGMA</a:t>
            </a:r>
            <a:endParaRPr lang="en-US" dirty="0"/>
          </a:p>
        </p:txBody>
      </p:sp>
      <p:pic>
        <p:nvPicPr>
          <p:cNvPr id="4" name="Picture 2"/>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l="15709" t="12991" r="11257" b="51413"/>
          <a:stretch/>
        </p:blipFill>
        <p:spPr bwMode="auto">
          <a:xfrm>
            <a:off x="-33338" y="0"/>
            <a:ext cx="9177338"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64522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Pre-Workshop Meeting</a:t>
            </a:r>
            <a:br>
              <a:rPr lang="en-US" dirty="0" smtClean="0"/>
            </a:br>
            <a:r>
              <a:rPr lang="en-US" dirty="0" smtClean="0"/>
              <a:t>2014 April 9 </a:t>
            </a:r>
            <a:r>
              <a:rPr lang="en-US" dirty="0"/>
              <a:t>Wednesday </a:t>
            </a:r>
          </a:p>
        </p:txBody>
      </p:sp>
      <p:sp>
        <p:nvSpPr>
          <p:cNvPr id="3" name="Content Placeholder 2"/>
          <p:cNvSpPr>
            <a:spLocks noGrp="1"/>
          </p:cNvSpPr>
          <p:nvPr>
            <p:ph idx="1"/>
          </p:nvPr>
        </p:nvSpPr>
        <p:spPr>
          <a:xfrm>
            <a:off x="457199" y="1371601"/>
            <a:ext cx="6364098" cy="3886200"/>
          </a:xfrm>
        </p:spPr>
        <p:txBody>
          <a:bodyPr>
            <a:normAutofit/>
          </a:bodyPr>
          <a:lstStyle/>
          <a:p>
            <a:r>
              <a:rPr lang="en-US" dirty="0" smtClean="0"/>
              <a:t>Cloud Computing and Big Data</a:t>
            </a:r>
            <a:endParaRPr lang="en-US" dirty="0" smtClean="0"/>
          </a:p>
          <a:p>
            <a:r>
              <a:rPr lang="en-US" dirty="0" smtClean="0"/>
              <a:t>PRAGMA Student Pre-Workshop</a:t>
            </a:r>
          </a:p>
          <a:p>
            <a:endParaRPr lang="en-US" dirty="0"/>
          </a:p>
          <a:p>
            <a:endParaRPr lang="en-US" dirty="0" smtClean="0"/>
          </a:p>
          <a:p>
            <a:endParaRPr lang="en-US" dirty="0" smtClean="0"/>
          </a:p>
          <a:p>
            <a:r>
              <a:rPr lang="en-US" dirty="0" smtClean="0"/>
              <a:t>Cyber Learning Workshop</a:t>
            </a:r>
            <a:endParaRPr lang="en-US" dirty="0"/>
          </a:p>
        </p:txBody>
      </p:sp>
      <p:pic>
        <p:nvPicPr>
          <p:cNvPr id="11266" name="Picture 2" descr="D:\Users\PeterA2\Pictures\2014\2014 Jan - Apr\PRAGMA 26\P103047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50" t="-14667" r="34500" b="14667"/>
          <a:stretch/>
        </p:blipFill>
        <p:spPr bwMode="auto">
          <a:xfrm>
            <a:off x="6629400" y="1219200"/>
            <a:ext cx="1913128"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D:\Users\PeterA2\Pictures\2014\2014 Jan - Apr\PRAGMA 26\P103047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105" t="33449" r="13553" b="33276"/>
          <a:stretch/>
        </p:blipFill>
        <p:spPr bwMode="auto">
          <a:xfrm>
            <a:off x="685800" y="2590800"/>
            <a:ext cx="5181600" cy="16506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Users\PeterA2\Pictures\2014\2014 Jan - Apr\PRAGMA 26\P103048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01" t="46721" b="12452"/>
          <a:stretch/>
        </p:blipFill>
        <p:spPr bwMode="auto">
          <a:xfrm>
            <a:off x="685800" y="4953000"/>
            <a:ext cx="5931958"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289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그룹 1"/>
          <p:cNvGrpSpPr/>
          <p:nvPr/>
        </p:nvGrpSpPr>
        <p:grpSpPr>
          <a:xfrm>
            <a:off x="3109801" y="857232"/>
            <a:ext cx="2924398" cy="2571768"/>
            <a:chOff x="2714612" y="214290"/>
            <a:chExt cx="3714776" cy="3357586"/>
          </a:xfrm>
          <a:effectLst>
            <a:outerShdw blurRad="50800" dist="38100" dir="2700000" algn="tl" rotWithShape="0">
              <a:prstClr val="black">
                <a:alpha val="40000"/>
              </a:prstClr>
            </a:outerShdw>
          </a:effectLst>
        </p:grpSpPr>
        <p:sp>
          <p:nvSpPr>
            <p:cNvPr id="3" name="원호 2"/>
            <p:cNvSpPr/>
            <p:nvPr/>
          </p:nvSpPr>
          <p:spPr>
            <a:xfrm flipV="1">
              <a:off x="3071802" y="214290"/>
              <a:ext cx="3000396" cy="3000396"/>
            </a:xfrm>
            <a:prstGeom prst="arc">
              <a:avLst>
                <a:gd name="adj1" fmla="val 10782938"/>
                <a:gd name="adj2" fmla="val 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nvGrpSpPr>
            <p:cNvPr id="4" name="그룹 13"/>
            <p:cNvGrpSpPr/>
            <p:nvPr/>
          </p:nvGrpSpPr>
          <p:grpSpPr>
            <a:xfrm>
              <a:off x="2714612" y="1714488"/>
              <a:ext cx="3714776" cy="1857388"/>
              <a:chOff x="2643174" y="1714488"/>
              <a:chExt cx="3714776" cy="1857388"/>
            </a:xfrm>
          </p:grpSpPr>
          <p:cxnSp>
            <p:nvCxnSpPr>
              <p:cNvPr id="5" name="직선 연결선 4"/>
              <p:cNvCxnSpPr/>
              <p:nvPr/>
            </p:nvCxnSpPr>
            <p:spPr>
              <a:xfrm>
                <a:off x="2643174" y="1714488"/>
                <a:ext cx="35719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a:off x="6000760" y="1714488"/>
                <a:ext cx="357190" cy="15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직선 연결선 6"/>
              <p:cNvCxnSpPr/>
              <p:nvPr/>
            </p:nvCxnSpPr>
            <p:spPr>
              <a:xfrm rot="16200000">
                <a:off x="4393405" y="3392487"/>
                <a:ext cx="357190" cy="1588"/>
              </a:xfrm>
              <a:prstGeom prst="line">
                <a:avLst/>
              </a:prstGeom>
              <a:ln w="28575"/>
            </p:spPr>
            <p:style>
              <a:lnRef idx="1">
                <a:schemeClr val="accent1"/>
              </a:lnRef>
              <a:fillRef idx="0">
                <a:schemeClr val="accent1"/>
              </a:fillRef>
              <a:effectRef idx="0">
                <a:schemeClr val="accent1"/>
              </a:effectRef>
              <a:fontRef idx="minor">
                <a:schemeClr val="tx1"/>
              </a:fontRef>
            </p:style>
          </p:cxnSp>
        </p:grpSp>
      </p:grpSp>
      <p:sp>
        <p:nvSpPr>
          <p:cNvPr id="8" name="타원 7"/>
          <p:cNvSpPr/>
          <p:nvPr/>
        </p:nvSpPr>
        <p:spPr>
          <a:xfrm>
            <a:off x="3500430" y="928670"/>
            <a:ext cx="2143140" cy="2143140"/>
          </a:xfrm>
          <a:prstGeom prst="ellipse">
            <a:avLst/>
          </a:prstGeom>
          <a:solidFill>
            <a:srgbClr val="FFFFFF"/>
          </a:solid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모서리가 둥근 직사각형 8"/>
          <p:cNvSpPr/>
          <p:nvPr/>
        </p:nvSpPr>
        <p:spPr>
          <a:xfrm>
            <a:off x="168112" y="1239401"/>
            <a:ext cx="3035736" cy="2693655"/>
          </a:xfrm>
          <a:prstGeom prst="roundRect">
            <a:avLst>
              <a:gd name="adj" fmla="val 4966"/>
            </a:avLst>
          </a:prstGeom>
          <a:solidFill>
            <a:srgbClr val="FFFFFF"/>
          </a:solidFill>
          <a:ln w="38100">
            <a:solidFill>
              <a:schemeClr val="accent2"/>
            </a:solidFill>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사다리꼴 9"/>
          <p:cNvSpPr/>
          <p:nvPr/>
        </p:nvSpPr>
        <p:spPr>
          <a:xfrm>
            <a:off x="312128" y="596459"/>
            <a:ext cx="2357454" cy="500066"/>
          </a:xfrm>
          <a:prstGeom prst="trapezoid">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w="3175">
            <a:solidFill>
              <a:schemeClr val="accent2">
                <a:lumMod val="50000"/>
              </a:schemeClr>
            </a:solidFill>
          </a:ln>
          <a:effectLst>
            <a:reflection blurRad="6350" stA="52000" endA="300" endPos="35000" dir="5400000" sy="-100000" algn="bl" rotWithShape="0"/>
          </a:effectLst>
          <a:scene3d>
            <a:camera prst="perspectiveAbove"/>
            <a:lightRig rig="threePt" dir="t"/>
          </a:scene3d>
          <a:sp3d extrusionH="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모서리가 둥근 직사각형 10"/>
          <p:cNvSpPr/>
          <p:nvPr/>
        </p:nvSpPr>
        <p:spPr>
          <a:xfrm>
            <a:off x="5940152" y="1239401"/>
            <a:ext cx="3035736" cy="2693655"/>
          </a:xfrm>
          <a:prstGeom prst="roundRect">
            <a:avLst>
              <a:gd name="adj" fmla="val 4966"/>
            </a:avLst>
          </a:prstGeom>
          <a:solidFill>
            <a:srgbClr val="FFFFFF"/>
          </a:solidFill>
          <a:ln w="38100">
            <a:solidFill>
              <a:schemeClr val="accent4"/>
            </a:solidFill>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사다리꼴 11"/>
          <p:cNvSpPr/>
          <p:nvPr/>
        </p:nvSpPr>
        <p:spPr>
          <a:xfrm>
            <a:off x="6474418" y="567490"/>
            <a:ext cx="2357454" cy="500066"/>
          </a:xfrm>
          <a:prstGeom prst="trapezoid">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5400000" scaled="1"/>
            <a:tileRect/>
          </a:gradFill>
          <a:ln w="3175">
            <a:solidFill>
              <a:schemeClr val="accent4">
                <a:lumMod val="50000"/>
              </a:schemeClr>
            </a:solidFill>
          </a:ln>
          <a:effectLst>
            <a:reflection blurRad="6350" stA="52000" endA="300" endPos="35000" dir="5400000" sy="-100000" algn="bl" rotWithShape="0"/>
          </a:effectLst>
          <a:scene3d>
            <a:camera prst="perspectiveAbove"/>
            <a:lightRig rig="threePt" dir="t"/>
          </a:scene3d>
          <a:sp3d extrusionH="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모서리가 둥근 직사각형 12"/>
          <p:cNvSpPr/>
          <p:nvPr/>
        </p:nvSpPr>
        <p:spPr>
          <a:xfrm>
            <a:off x="251520" y="4077072"/>
            <a:ext cx="8640960" cy="2411752"/>
          </a:xfrm>
          <a:prstGeom prst="roundRect">
            <a:avLst>
              <a:gd name="adj" fmla="val 4966"/>
            </a:avLst>
          </a:prstGeom>
          <a:solidFill>
            <a:srgbClr val="FFFFFF"/>
          </a:solidFill>
          <a:ln w="38100">
            <a:solidFill>
              <a:schemeClr val="accent3"/>
            </a:solidFill>
          </a:ln>
          <a:effectLst>
            <a:reflection blurRad="6350" stA="52000" endA="300" endPos="35000" dir="5400000" sy="-100000" algn="bl" rotWithShape="0"/>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사다리꼴 13"/>
          <p:cNvSpPr/>
          <p:nvPr/>
        </p:nvSpPr>
        <p:spPr>
          <a:xfrm>
            <a:off x="3393273" y="3432990"/>
            <a:ext cx="2357454" cy="500066"/>
          </a:xfrm>
          <a:prstGeom prst="trapezoid">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5400000" scaled="1"/>
            <a:tileRect/>
          </a:gradFill>
          <a:ln w="3175">
            <a:solidFill>
              <a:schemeClr val="accent3">
                <a:lumMod val="50000"/>
              </a:schemeClr>
            </a:solidFill>
          </a:ln>
          <a:effectLst>
            <a:reflection blurRad="6350" stA="52000" endA="300" endPos="35000" dir="5400000" sy="-100000" algn="bl" rotWithShape="0"/>
          </a:effectLst>
          <a:scene3d>
            <a:camera prst="perspectiveAbove"/>
            <a:lightRig rig="threePt" dir="t"/>
          </a:scene3d>
          <a:sp3d extrusionH="635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p:cNvSpPr/>
          <p:nvPr/>
        </p:nvSpPr>
        <p:spPr>
          <a:xfrm>
            <a:off x="3657600" y="1085840"/>
            <a:ext cx="1828800" cy="1828800"/>
          </a:xfrm>
          <a:prstGeom prst="ellipse">
            <a:avLst/>
          </a:prstGeom>
          <a:solidFill>
            <a:schemeClr val="accent6"/>
          </a:solidFill>
          <a:ln>
            <a:noFill/>
          </a:ln>
          <a:scene3d>
            <a:camera prst="orthographicFront"/>
            <a:lightRig rig="threePt" dir="t"/>
          </a:scene3d>
          <a:sp3d>
            <a:bevelT w="762000" h="381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3635896" y="1268760"/>
            <a:ext cx="1872208" cy="1384995"/>
          </a:xfrm>
          <a:prstGeom prst="rect">
            <a:avLst/>
          </a:prstGeom>
          <a:noFill/>
        </p:spPr>
        <p:txBody>
          <a:bodyPr wrap="square" rtlCol="0">
            <a:spAutoFit/>
          </a:bodyPr>
          <a:lstStyle/>
          <a:p>
            <a:pPr algn="ctr"/>
            <a:r>
              <a:rPr lang="en-US" altLang="ko-KR" sz="2800" b="1" dirty="0" smtClean="0">
                <a:effectLst>
                  <a:outerShdw blurRad="63500" sx="102000" sy="102000" algn="ctr" rotWithShape="0">
                    <a:prstClr val="black">
                      <a:alpha val="40000"/>
                    </a:prstClr>
                  </a:outerShdw>
                </a:effectLst>
                <a:latin typeface="Arial" pitchFamily="34" charset="0"/>
                <a:cs typeface="Arial" pitchFamily="34" charset="0"/>
              </a:rPr>
              <a:t>Cyber</a:t>
            </a:r>
          </a:p>
          <a:p>
            <a:pPr algn="ctr"/>
            <a:r>
              <a:rPr lang="en-US" altLang="ko-KR" sz="2800" b="1" dirty="0" smtClean="0">
                <a:effectLst>
                  <a:outerShdw blurRad="63500" sx="102000" sy="102000" algn="ctr" rotWithShape="0">
                    <a:prstClr val="black">
                      <a:alpha val="40000"/>
                    </a:prstClr>
                  </a:outerShdw>
                </a:effectLst>
                <a:latin typeface="Arial" pitchFamily="34" charset="0"/>
                <a:cs typeface="Arial" pitchFamily="34" charset="0"/>
              </a:rPr>
              <a:t>Learning WG</a:t>
            </a:r>
            <a:endParaRPr lang="ko-KR" altLang="en-US" sz="2800" b="1" dirty="0">
              <a:effectLst>
                <a:outerShdw blurRad="63500" sx="102000" sy="102000" algn="ctr" rotWithShape="0">
                  <a:prstClr val="black">
                    <a:alpha val="40000"/>
                  </a:prstClr>
                </a:outerShdw>
              </a:effectLst>
              <a:latin typeface="Arial" pitchFamily="34" charset="0"/>
              <a:cs typeface="Arial" pitchFamily="34" charset="0"/>
            </a:endParaRPr>
          </a:p>
        </p:txBody>
      </p:sp>
      <p:sp>
        <p:nvSpPr>
          <p:cNvPr id="17" name="TextBox 16"/>
          <p:cNvSpPr txBox="1"/>
          <p:nvPr/>
        </p:nvSpPr>
        <p:spPr>
          <a:xfrm>
            <a:off x="484262" y="577649"/>
            <a:ext cx="2100772" cy="461665"/>
          </a:xfrm>
          <a:prstGeom prst="rect">
            <a:avLst/>
          </a:prstGeom>
          <a:noFill/>
        </p:spPr>
        <p:txBody>
          <a:bodyPr wrap="square" rtlCol="0">
            <a:spAutoFit/>
          </a:bodyPr>
          <a:lstStyle/>
          <a:p>
            <a:pPr algn="ctr"/>
            <a:r>
              <a:rPr lang="en-US" altLang="ko-KR" sz="2400" b="1" dirty="0" smtClean="0">
                <a:solidFill>
                  <a:srgbClr val="002060"/>
                </a:solidFill>
                <a:effectLst>
                  <a:outerShdw blurRad="38100" dist="38100" dir="2700000" algn="tl">
                    <a:srgbClr val="000000"/>
                  </a:outerShdw>
                </a:effectLst>
                <a:latin typeface="Arial" pitchFamily="34" charset="0"/>
                <a:cs typeface="Arial" pitchFamily="34" charset="0"/>
              </a:rPr>
              <a:t>Objectives</a:t>
            </a:r>
            <a:endParaRPr lang="ko-KR" altLang="en-US" sz="2400" b="1" dirty="0">
              <a:solidFill>
                <a:srgbClr val="002060"/>
              </a:solidFill>
              <a:effectLst>
                <a:outerShdw blurRad="38100" dist="38100" dir="2700000" algn="tl">
                  <a:srgbClr val="000000"/>
                </a:outerShdw>
              </a:effectLst>
              <a:latin typeface="Arial" pitchFamily="34" charset="0"/>
              <a:cs typeface="Arial" pitchFamily="34" charset="0"/>
            </a:endParaRPr>
          </a:p>
        </p:txBody>
      </p:sp>
      <p:sp>
        <p:nvSpPr>
          <p:cNvPr id="18" name="TextBox 17"/>
          <p:cNvSpPr txBox="1"/>
          <p:nvPr/>
        </p:nvSpPr>
        <p:spPr>
          <a:xfrm>
            <a:off x="6774990" y="548680"/>
            <a:ext cx="1857388" cy="461665"/>
          </a:xfrm>
          <a:prstGeom prst="rect">
            <a:avLst/>
          </a:prstGeom>
          <a:noFill/>
        </p:spPr>
        <p:txBody>
          <a:bodyPr wrap="square" rtlCol="0">
            <a:spAutoFit/>
          </a:bodyPr>
          <a:lstStyle/>
          <a:p>
            <a:pPr algn="ctr"/>
            <a:r>
              <a:rPr lang="en-US" altLang="ko-KR" sz="2400" b="1" dirty="0" smtClean="0">
                <a:solidFill>
                  <a:srgbClr val="002060"/>
                </a:solidFill>
                <a:effectLst>
                  <a:outerShdw blurRad="38100" dist="38100" dir="2700000" algn="tl">
                    <a:srgbClr val="000000"/>
                  </a:outerShdw>
                </a:effectLst>
                <a:latin typeface="Arial" pitchFamily="34" charset="0"/>
                <a:cs typeface="Arial" pitchFamily="34" charset="0"/>
              </a:rPr>
              <a:t>Goals</a:t>
            </a:r>
            <a:endParaRPr lang="ko-KR" altLang="en-US" sz="2400" b="1" dirty="0">
              <a:solidFill>
                <a:srgbClr val="002060"/>
              </a:solidFill>
              <a:effectLst>
                <a:outerShdw blurRad="38100" dist="38100" dir="2700000" algn="tl">
                  <a:srgbClr val="000000"/>
                </a:outerShdw>
              </a:effectLst>
              <a:latin typeface="Arial" pitchFamily="34" charset="0"/>
              <a:cs typeface="Arial" pitchFamily="34" charset="0"/>
            </a:endParaRPr>
          </a:p>
        </p:txBody>
      </p:sp>
      <p:sp>
        <p:nvSpPr>
          <p:cNvPr id="19" name="TextBox 18"/>
          <p:cNvSpPr txBox="1"/>
          <p:nvPr/>
        </p:nvSpPr>
        <p:spPr>
          <a:xfrm>
            <a:off x="3635896" y="3431850"/>
            <a:ext cx="1857388" cy="461665"/>
          </a:xfrm>
          <a:prstGeom prst="rect">
            <a:avLst/>
          </a:prstGeom>
          <a:noFill/>
        </p:spPr>
        <p:txBody>
          <a:bodyPr wrap="square" rtlCol="0">
            <a:spAutoFit/>
          </a:bodyPr>
          <a:lstStyle/>
          <a:p>
            <a:pPr algn="ctr"/>
            <a:r>
              <a:rPr lang="en-US" altLang="ko-KR" sz="2400" b="1" dirty="0" smtClean="0">
                <a:solidFill>
                  <a:srgbClr val="002060"/>
                </a:solidFill>
                <a:effectLst>
                  <a:outerShdw blurRad="38100" dist="38100" dir="2700000" algn="tl">
                    <a:srgbClr val="000000"/>
                  </a:outerShdw>
                </a:effectLst>
                <a:latin typeface="Arial" pitchFamily="34" charset="0"/>
                <a:cs typeface="Arial" pitchFamily="34" charset="0"/>
              </a:rPr>
              <a:t>Activities</a:t>
            </a:r>
            <a:endParaRPr lang="ko-KR" altLang="en-US" sz="2400" b="1" dirty="0">
              <a:solidFill>
                <a:srgbClr val="002060"/>
              </a:solidFill>
              <a:effectLst>
                <a:outerShdw blurRad="38100" dist="38100" dir="2700000" algn="tl">
                  <a:srgbClr val="000000"/>
                </a:outerShdw>
              </a:effectLst>
              <a:latin typeface="Arial" pitchFamily="34" charset="0"/>
              <a:cs typeface="Arial" pitchFamily="34" charset="0"/>
            </a:endParaRPr>
          </a:p>
        </p:txBody>
      </p:sp>
      <p:sp>
        <p:nvSpPr>
          <p:cNvPr id="20" name="Rectangle 2"/>
          <p:cNvSpPr>
            <a:spLocks noChangeArrowheads="1"/>
          </p:cNvSpPr>
          <p:nvPr/>
        </p:nvSpPr>
        <p:spPr bwMode="auto">
          <a:xfrm>
            <a:off x="468684" y="4149080"/>
            <a:ext cx="8224302" cy="2339744"/>
          </a:xfrm>
          <a:prstGeom prst="rect">
            <a:avLst/>
          </a:prstGeom>
          <a:noFill/>
          <a:ln w="9525" algn="ctr">
            <a:noFill/>
            <a:miter lim="800000"/>
            <a:headEnd/>
            <a:tailEnd/>
          </a:ln>
          <a:effectLst/>
        </p:spPr>
        <p:txBody>
          <a:bodyPr vert="horz" wrap="square" lIns="92075" tIns="46038" rIns="92075" bIns="46038" numCol="1" anchor="t" anchorCtr="0" compatLnSpc="1">
            <a:prstTxWarp prst="textNoShape">
              <a:avLst/>
            </a:prstTxWarp>
            <a:spAutoFit/>
          </a:bodyPr>
          <a:lstStyle/>
          <a:p>
            <a:pPr marL="0" marR="0" lvl="0" indent="0" algn="l" defTabSz="914400" rtl="0" eaLnBrk="1" fontAlgn="base" latinLnBrk="1" hangingPunct="1">
              <a:lnSpc>
                <a:spcPct val="100000"/>
              </a:lnSpc>
              <a:spcBef>
                <a:spcPts val="1200"/>
              </a:spcBef>
              <a:spcAft>
                <a:spcPct val="0"/>
              </a:spcAft>
              <a:buClr>
                <a:schemeClr val="accent3"/>
              </a:buClr>
              <a:buSzPts val="1600"/>
              <a:buFont typeface="Wingdings" pitchFamily="2" charset="2"/>
              <a:buChar char="Ü"/>
              <a:tabLst/>
            </a:pPr>
            <a:r>
              <a:rPr kumimoji="1" lang="en-US" altLang="ko-KR" sz="1600" b="0" i="0" u="none" strike="noStrike" cap="none" normalizeH="0" baseline="0" dirty="0" smtClean="0">
                <a:ln>
                  <a:noFill/>
                </a:ln>
                <a:solidFill>
                  <a:schemeClr val="tx1"/>
                </a:solidFill>
                <a:effectLst/>
                <a:latin typeface="+mn-ea"/>
                <a:cs typeface="굴림" pitchFamily="50" charset="-127"/>
              </a:rPr>
              <a:t> </a:t>
            </a:r>
            <a:r>
              <a:rPr kumimoji="1" lang="en-US" altLang="ko-KR" sz="1600" dirty="0" smtClean="0">
                <a:latin typeface="+mn-ea"/>
                <a:cs typeface="굴림" pitchFamily="50" charset="-127"/>
              </a:rPr>
              <a:t>Collaborating with </a:t>
            </a:r>
            <a:r>
              <a:rPr lang="en-US" altLang="ko-KR" sz="1600" dirty="0" smtClean="0">
                <a:latin typeface="+mn-ea"/>
              </a:rPr>
              <a:t>Resource/Tele-Science/Bio/Geo Working Groups</a:t>
            </a:r>
          </a:p>
          <a:p>
            <a:pPr fontAlgn="base">
              <a:spcBef>
                <a:spcPts val="1200"/>
              </a:spcBef>
              <a:spcAft>
                <a:spcPct val="0"/>
              </a:spcAft>
              <a:buClr>
                <a:schemeClr val="accent3"/>
              </a:buClr>
              <a:buSzPts val="1600"/>
              <a:buFont typeface="Wingdings" pitchFamily="2" charset="2"/>
              <a:buChar char="Ü"/>
            </a:pPr>
            <a:r>
              <a:rPr lang="en-US" altLang="ko-KR" sz="1600" dirty="0">
                <a:latin typeface="+mn-ea"/>
              </a:rPr>
              <a:t> </a:t>
            </a:r>
            <a:r>
              <a:rPr lang="en-US" altLang="ko-KR" sz="1600" dirty="0" smtClean="0">
                <a:latin typeface="+mn-ea"/>
              </a:rPr>
              <a:t>Co</a:t>
            </a:r>
            <a:r>
              <a:rPr kumimoji="1" lang="en-US" altLang="ko-KR" sz="1600" dirty="0" smtClean="0">
                <a:latin typeface="+mn-ea"/>
              </a:rPr>
              <a:t>-d</a:t>
            </a:r>
            <a:r>
              <a:rPr kumimoji="1" lang="en-US" altLang="ko-KR" sz="1600" dirty="0" smtClean="0">
                <a:latin typeface="+mn-ea"/>
                <a:cs typeface="굴림" pitchFamily="50" charset="-127"/>
              </a:rPr>
              <a:t>eveloping and sharing of various simulation SWs and contents for Cyber </a:t>
            </a:r>
          </a:p>
          <a:p>
            <a:pPr fontAlgn="base">
              <a:spcBef>
                <a:spcPts val="1200"/>
              </a:spcBef>
              <a:spcAft>
                <a:spcPct val="0"/>
              </a:spcAft>
              <a:buClr>
                <a:schemeClr val="accent3"/>
              </a:buClr>
              <a:buSzPts val="1600"/>
            </a:pPr>
            <a:r>
              <a:rPr kumimoji="1" lang="en-US" altLang="ko-KR" sz="1600" dirty="0">
                <a:latin typeface="+mn-ea"/>
                <a:cs typeface="굴림" pitchFamily="50" charset="-127"/>
              </a:rPr>
              <a:t> </a:t>
            </a:r>
            <a:r>
              <a:rPr kumimoji="1" lang="en-US" altLang="ko-KR" sz="1600" dirty="0" smtClean="0">
                <a:latin typeface="+mn-ea"/>
                <a:cs typeface="굴림" pitchFamily="50" charset="-127"/>
              </a:rPr>
              <a:t>   Learning in PRAGMA Community  </a:t>
            </a:r>
            <a:endParaRPr kumimoji="1" lang="en-US" altLang="ko-KR" dirty="0" smtClean="0">
              <a:latin typeface="+mn-ea"/>
              <a:cs typeface="굴림" pitchFamily="50" charset="-127"/>
            </a:endParaRPr>
          </a:p>
          <a:p>
            <a:pPr fontAlgn="base">
              <a:spcBef>
                <a:spcPts val="1200"/>
              </a:spcBef>
              <a:spcAft>
                <a:spcPct val="0"/>
              </a:spcAft>
              <a:buClr>
                <a:schemeClr val="accent3"/>
              </a:buClr>
              <a:buSzPts val="1600"/>
              <a:buFont typeface="Wingdings" pitchFamily="2" charset="2"/>
              <a:buChar char="Ü"/>
            </a:pPr>
            <a:r>
              <a:rPr kumimoji="1" lang="en-US" altLang="ko-KR" sz="1600" dirty="0" smtClean="0">
                <a:latin typeface="+mn-ea"/>
                <a:cs typeface="굴림" pitchFamily="50" charset="-127"/>
              </a:rPr>
              <a:t> Sharing of information and experience on Cyber-Learning </a:t>
            </a:r>
            <a:r>
              <a:rPr kumimoji="1" lang="en-US" altLang="ko-KR" sz="1600" dirty="0">
                <a:latin typeface="+mn-ea"/>
                <a:cs typeface="굴림" pitchFamily="50" charset="-127"/>
              </a:rPr>
              <a:t>in PRAGMA Community  </a:t>
            </a:r>
            <a:r>
              <a:rPr kumimoji="1" lang="en-US" altLang="ko-KR" sz="1600" dirty="0" smtClean="0">
                <a:latin typeface="+mn-ea"/>
                <a:cs typeface="굴림" pitchFamily="50" charset="-127"/>
              </a:rPr>
              <a:t>  </a:t>
            </a:r>
            <a:endParaRPr lang="en-US" altLang="ko-KR" sz="1600" dirty="0">
              <a:latin typeface="+mn-ea"/>
            </a:endParaRPr>
          </a:p>
          <a:p>
            <a:pPr fontAlgn="base">
              <a:spcBef>
                <a:spcPts val="1200"/>
              </a:spcBef>
              <a:spcAft>
                <a:spcPct val="0"/>
              </a:spcAft>
              <a:buClr>
                <a:schemeClr val="accent3"/>
              </a:buClr>
              <a:buSzPts val="1600"/>
              <a:buFont typeface="Wingdings" pitchFamily="2" charset="2"/>
              <a:buChar char="Ü"/>
            </a:pPr>
            <a:r>
              <a:rPr lang="en-US" altLang="ko-KR" sz="1600" dirty="0" smtClean="0">
                <a:latin typeface="+mn-ea"/>
              </a:rPr>
              <a:t> Holding Joint Workshop/Seminar/Contest on Cyber-Learning </a:t>
            </a:r>
            <a:endParaRPr lang="en-US" altLang="ko-KR" sz="1600" dirty="0">
              <a:latin typeface="+mn-ea"/>
            </a:endParaRPr>
          </a:p>
          <a:p>
            <a:pPr fontAlgn="base">
              <a:spcBef>
                <a:spcPts val="1200"/>
              </a:spcBef>
              <a:spcAft>
                <a:spcPct val="0"/>
              </a:spcAft>
              <a:buClr>
                <a:schemeClr val="accent3"/>
              </a:buClr>
              <a:buSzPts val="1600"/>
              <a:buFont typeface="Wingdings" pitchFamily="2" charset="2"/>
              <a:buChar char="Ü"/>
            </a:pPr>
            <a:r>
              <a:rPr lang="en-US" altLang="ko-KR" sz="1600" dirty="0" smtClean="0">
                <a:latin typeface="+mn-ea"/>
              </a:rPr>
              <a:t> Proving Cyber-Learning service to PRAGMA Community through Web Portal </a:t>
            </a:r>
          </a:p>
        </p:txBody>
      </p:sp>
      <p:sp>
        <p:nvSpPr>
          <p:cNvPr id="21" name="Rectangle 3"/>
          <p:cNvSpPr>
            <a:spLocks noChangeArrowheads="1"/>
          </p:cNvSpPr>
          <p:nvPr/>
        </p:nvSpPr>
        <p:spPr bwMode="auto">
          <a:xfrm>
            <a:off x="96104" y="1285535"/>
            <a:ext cx="3068036" cy="2647521"/>
          </a:xfrm>
          <a:prstGeom prst="rect">
            <a:avLst/>
          </a:prstGeom>
          <a:noFill/>
          <a:ln w="9525" algn="ctr">
            <a:noFill/>
            <a:miter lim="800000"/>
            <a:headEnd/>
            <a:tailEnd/>
          </a:ln>
          <a:effectLst/>
        </p:spPr>
        <p:txBody>
          <a:bodyPr vert="horz" wrap="square" lIns="92075" tIns="46038" rIns="92075" bIns="46038" numCol="1" anchor="t" anchorCtr="0" compatLnSpc="1">
            <a:prstTxWarp prst="textNoShape">
              <a:avLst/>
            </a:prstTxWarp>
            <a:spAutoFit/>
          </a:bodyPr>
          <a:lstStyle/>
          <a:p>
            <a:pPr algn="r" fontAlgn="base">
              <a:spcBef>
                <a:spcPts val="1200"/>
              </a:spcBef>
              <a:spcAft>
                <a:spcPct val="0"/>
              </a:spcAft>
              <a:buClr>
                <a:schemeClr val="accent2"/>
              </a:buClr>
              <a:buSzPts val="1600"/>
              <a:buFont typeface="Wingdings" pitchFamily="2" charset="2"/>
              <a:buChar char="Ü"/>
            </a:pPr>
            <a:r>
              <a:rPr kumimoji="1" lang="en-US" altLang="ko-KR" dirty="0" smtClean="0">
                <a:latin typeface="+mn-ea"/>
                <a:cs typeface="굴림" pitchFamily="50" charset="-127"/>
              </a:rPr>
              <a:t> </a:t>
            </a:r>
            <a:r>
              <a:rPr lang="en-US" altLang="ko-KR" sz="1600" dirty="0" smtClean="0">
                <a:latin typeface="+mn-ea"/>
                <a:cs typeface="Arial" pitchFamily="34" charset="0"/>
              </a:rPr>
              <a:t>Providing </a:t>
            </a:r>
            <a:r>
              <a:rPr lang="en-US" altLang="ko-KR" sz="1600" dirty="0">
                <a:latin typeface="+mn-ea"/>
                <a:cs typeface="Arial" pitchFamily="34" charset="0"/>
              </a:rPr>
              <a:t>cyber education &amp; research environments in computational </a:t>
            </a:r>
            <a:r>
              <a:rPr lang="en-US" altLang="ko-KR" sz="1600" dirty="0" smtClean="0">
                <a:latin typeface="+mn-ea"/>
                <a:cs typeface="Arial" pitchFamily="34" charset="0"/>
              </a:rPr>
              <a:t>science</a:t>
            </a:r>
          </a:p>
          <a:p>
            <a:pPr algn="r" fontAlgn="base">
              <a:spcBef>
                <a:spcPts val="1200"/>
              </a:spcBef>
              <a:spcAft>
                <a:spcPct val="0"/>
              </a:spcAft>
              <a:buClr>
                <a:schemeClr val="accent2"/>
              </a:buClr>
              <a:buSzPts val="1600"/>
              <a:buFont typeface="Wingdings" pitchFamily="2" charset="2"/>
              <a:buChar char="Ü"/>
            </a:pPr>
            <a:r>
              <a:rPr lang="en-US" altLang="ko-KR" sz="1600" dirty="0">
                <a:latin typeface="+mn-ea"/>
                <a:cs typeface="Arial" pitchFamily="34" charset="0"/>
              </a:rPr>
              <a:t> </a:t>
            </a:r>
            <a:r>
              <a:rPr lang="en-US" altLang="ko-KR" sz="1600" dirty="0" smtClean="0">
                <a:latin typeface="+mn-ea"/>
                <a:cs typeface="Arial" pitchFamily="34" charset="0"/>
              </a:rPr>
              <a:t>Utilizing Computing resources &amp; services in PRAGMA community</a:t>
            </a:r>
          </a:p>
          <a:p>
            <a:pPr algn="r" fontAlgn="base">
              <a:spcBef>
                <a:spcPts val="1200"/>
              </a:spcBef>
              <a:spcAft>
                <a:spcPct val="0"/>
              </a:spcAft>
              <a:buClr>
                <a:schemeClr val="accent2"/>
              </a:buClr>
              <a:buSzPts val="1600"/>
              <a:buFont typeface="Wingdings" pitchFamily="2" charset="2"/>
              <a:buChar char="Ü"/>
            </a:pPr>
            <a:r>
              <a:rPr lang="en-US" altLang="ko-KR" sz="1600" dirty="0">
                <a:latin typeface="+mn-ea"/>
                <a:cs typeface="Arial" pitchFamily="34" charset="0"/>
              </a:rPr>
              <a:t> </a:t>
            </a:r>
            <a:r>
              <a:rPr lang="en-US" altLang="ko-KR" sz="1600" dirty="0" smtClean="0">
                <a:latin typeface="+mn-ea"/>
                <a:cs typeface="Arial" pitchFamily="34" charset="0"/>
              </a:rPr>
              <a:t>Promoting </a:t>
            </a:r>
            <a:r>
              <a:rPr lang="en-US" altLang="ko-KR" sz="1600" dirty="0">
                <a:latin typeface="+mn-ea"/>
                <a:cs typeface="Arial" pitchFamily="34" charset="0"/>
              </a:rPr>
              <a:t>developing &amp; utilizing activities through global </a:t>
            </a:r>
            <a:r>
              <a:rPr lang="en-US" altLang="ko-KR" sz="1600" dirty="0" smtClean="0">
                <a:latin typeface="+mn-ea"/>
                <a:cs typeface="Arial" pitchFamily="34" charset="0"/>
              </a:rPr>
              <a:t>collaborations</a:t>
            </a:r>
            <a:endParaRPr lang="en-US" altLang="ko-KR" sz="1600" dirty="0">
              <a:latin typeface="+mn-ea"/>
              <a:cs typeface="Arial" pitchFamily="34" charset="0"/>
            </a:endParaRPr>
          </a:p>
        </p:txBody>
      </p:sp>
      <p:sp>
        <p:nvSpPr>
          <p:cNvPr id="22" name="Rectangle 4"/>
          <p:cNvSpPr>
            <a:spLocks noChangeArrowheads="1"/>
          </p:cNvSpPr>
          <p:nvPr/>
        </p:nvSpPr>
        <p:spPr bwMode="auto">
          <a:xfrm>
            <a:off x="6023560" y="1353308"/>
            <a:ext cx="3059832" cy="2370522"/>
          </a:xfrm>
          <a:prstGeom prst="rect">
            <a:avLst/>
          </a:prstGeom>
          <a:noFill/>
          <a:ln w="9525" algn="ctr">
            <a:noFill/>
            <a:miter lim="800000"/>
            <a:headEnd/>
            <a:tailEnd/>
          </a:ln>
          <a:effectLst/>
        </p:spPr>
        <p:txBody>
          <a:bodyPr vert="horz" wrap="square" lIns="92075" tIns="46038" rIns="92075" bIns="46038" numCol="1" anchor="t" anchorCtr="0" compatLnSpc="1">
            <a:prstTxWarp prst="textNoShape">
              <a:avLst/>
            </a:prstTxWarp>
            <a:spAutoFit/>
          </a:bodyPr>
          <a:lstStyle/>
          <a:p>
            <a:pPr marL="0" marR="0" lvl="0" indent="0" algn="l" defTabSz="914400" rtl="0" eaLnBrk="1" fontAlgn="base" latinLnBrk="1" hangingPunct="1">
              <a:lnSpc>
                <a:spcPct val="100000"/>
              </a:lnSpc>
              <a:spcBef>
                <a:spcPts val="1200"/>
              </a:spcBef>
              <a:spcAft>
                <a:spcPct val="0"/>
              </a:spcAft>
              <a:buClr>
                <a:schemeClr val="accent4"/>
              </a:buClr>
              <a:buSzPts val="1600"/>
              <a:buFont typeface="Wingdings" pitchFamily="2" charset="2"/>
              <a:buChar char="Ü"/>
              <a:tabLst/>
            </a:pPr>
            <a:r>
              <a:rPr kumimoji="1" lang="en-US" altLang="ko-KR" sz="1600" dirty="0" smtClean="0">
                <a:latin typeface="+mn-ea"/>
                <a:cs typeface="굴림" pitchFamily="50" charset="-127"/>
              </a:rPr>
              <a:t> </a:t>
            </a:r>
            <a:r>
              <a:rPr lang="en-US" altLang="ko-KR" sz="1400" dirty="0" smtClean="0">
                <a:latin typeface="+mn-ea"/>
                <a:cs typeface="Arial" pitchFamily="34" charset="0"/>
              </a:rPr>
              <a:t>Development </a:t>
            </a:r>
            <a:r>
              <a:rPr lang="en-US" altLang="ko-KR" sz="1400" dirty="0">
                <a:latin typeface="+mn-ea"/>
                <a:cs typeface="Arial" pitchFamily="34" charset="0"/>
              </a:rPr>
              <a:t>of Cyber-Learning open platform and education</a:t>
            </a:r>
            <a:r>
              <a:rPr lang="en-US" altLang="ko-KR" sz="1400" dirty="0" smtClean="0">
                <a:latin typeface="+mn-ea"/>
                <a:cs typeface="Arial" pitchFamily="34" charset="0"/>
              </a:rPr>
              <a:t>/ research </a:t>
            </a:r>
            <a:r>
              <a:rPr lang="en-US" altLang="ko-KR" sz="1400" dirty="0">
                <a:latin typeface="+mn-ea"/>
                <a:cs typeface="Arial" pitchFamily="34" charset="0"/>
              </a:rPr>
              <a:t>simulation </a:t>
            </a:r>
            <a:r>
              <a:rPr lang="en-US" altLang="ko-KR" sz="1400" dirty="0" smtClean="0">
                <a:latin typeface="+mn-ea"/>
                <a:cs typeface="Arial" pitchFamily="34" charset="0"/>
              </a:rPr>
              <a:t>S/W</a:t>
            </a:r>
          </a:p>
          <a:p>
            <a:pPr marL="0" marR="0" lvl="0" indent="0" algn="l" defTabSz="914400" rtl="0" eaLnBrk="1" fontAlgn="base" latinLnBrk="1" hangingPunct="1">
              <a:lnSpc>
                <a:spcPct val="100000"/>
              </a:lnSpc>
              <a:spcBef>
                <a:spcPts val="1200"/>
              </a:spcBef>
              <a:spcAft>
                <a:spcPct val="0"/>
              </a:spcAft>
              <a:buClr>
                <a:schemeClr val="accent4"/>
              </a:buClr>
              <a:buSzPts val="1600"/>
              <a:buFont typeface="Wingdings" pitchFamily="2" charset="2"/>
              <a:buChar char="Ü"/>
              <a:tabLst/>
            </a:pPr>
            <a:r>
              <a:rPr lang="en-US" altLang="ko-KR" sz="1400" dirty="0">
                <a:latin typeface="+mn-ea"/>
                <a:cs typeface="Arial" pitchFamily="34" charset="0"/>
              </a:rPr>
              <a:t> </a:t>
            </a:r>
            <a:r>
              <a:rPr lang="en-US" altLang="ko-KR" sz="1400" dirty="0" smtClean="0">
                <a:latin typeface="+mn-ea"/>
                <a:cs typeface="Arial" pitchFamily="34" charset="0"/>
              </a:rPr>
              <a:t>Establishment </a:t>
            </a:r>
            <a:r>
              <a:rPr lang="en-US" altLang="ko-KR" sz="1400" dirty="0">
                <a:latin typeface="+mn-ea"/>
                <a:cs typeface="Arial" pitchFamily="34" charset="0"/>
              </a:rPr>
              <a:t>of international research communities and connections to higher education </a:t>
            </a:r>
            <a:endParaRPr lang="en-US" altLang="ko-KR" sz="1400" dirty="0" smtClean="0">
              <a:latin typeface="+mn-ea"/>
              <a:cs typeface="Arial" pitchFamily="34" charset="0"/>
            </a:endParaRPr>
          </a:p>
          <a:p>
            <a:pPr marL="0" marR="0" lvl="0" indent="0" algn="l" defTabSz="914400" rtl="0" eaLnBrk="1" fontAlgn="base" latinLnBrk="1" hangingPunct="1">
              <a:lnSpc>
                <a:spcPct val="100000"/>
              </a:lnSpc>
              <a:spcBef>
                <a:spcPts val="1200"/>
              </a:spcBef>
              <a:spcAft>
                <a:spcPct val="0"/>
              </a:spcAft>
              <a:buClr>
                <a:schemeClr val="accent4"/>
              </a:buClr>
              <a:buSzPts val="1600"/>
              <a:buFont typeface="Wingdings" pitchFamily="2" charset="2"/>
              <a:buChar char="Ü"/>
              <a:tabLst/>
            </a:pPr>
            <a:r>
              <a:rPr lang="en-US" altLang="ko-KR" sz="1400" dirty="0">
                <a:latin typeface="+mn-ea"/>
                <a:cs typeface="Arial" pitchFamily="34" charset="0"/>
              </a:rPr>
              <a:t> </a:t>
            </a:r>
            <a:r>
              <a:rPr lang="en-US" altLang="ko-KR" sz="1400" dirty="0" smtClean="0">
                <a:latin typeface="+mn-ea"/>
                <a:cs typeface="Arial" pitchFamily="34" charset="0"/>
              </a:rPr>
              <a:t>Construction </a:t>
            </a:r>
            <a:r>
              <a:rPr lang="en-US" altLang="ko-KR" sz="1400" dirty="0">
                <a:latin typeface="+mn-ea"/>
                <a:cs typeface="Arial" pitchFamily="34" charset="0"/>
              </a:rPr>
              <a:t>of collaboration channels amongst PRAGMA Community </a:t>
            </a:r>
          </a:p>
        </p:txBody>
      </p:sp>
      <p:pic>
        <p:nvPicPr>
          <p:cNvPr id="23" name="_x39465120" descr="EMB000012247081"/>
          <p:cNvPicPr>
            <a:picLocks noChangeAspect="1" noChangeArrowheads="1"/>
          </p:cNvPicPr>
          <p:nvPr/>
        </p:nvPicPr>
        <p:blipFill>
          <a:blip r:embed="rId3">
            <a:extLst>
              <a:ext uri="{28A0092B-C50C-407E-A947-70E740481C1C}">
                <a14:useLocalDpi xmlns:a14="http://schemas.microsoft.com/office/drawing/2010/main" val="0"/>
              </a:ext>
            </a:extLst>
          </a:blip>
          <a:srcRect l="9520" t="3923" r="9523" b="84979"/>
          <a:stretch>
            <a:fillRect/>
          </a:stretch>
        </p:blipFill>
        <p:spPr bwMode="auto">
          <a:xfrm>
            <a:off x="2843808" y="116632"/>
            <a:ext cx="3240360" cy="84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4628863" y="6488824"/>
            <a:ext cx="1766637" cy="369332"/>
          </a:xfrm>
          <a:prstGeom prst="rect">
            <a:avLst/>
          </a:prstGeom>
          <a:noFill/>
        </p:spPr>
        <p:txBody>
          <a:bodyPr wrap="none" rtlCol="0">
            <a:spAutoFit/>
          </a:bodyPr>
          <a:lstStyle/>
          <a:p>
            <a:r>
              <a:rPr lang="en-US" dirty="0" smtClean="0"/>
              <a:t>Source: Ruth Lee</a:t>
            </a:r>
            <a:endParaRPr lang="en-US" dirty="0"/>
          </a:p>
        </p:txBody>
      </p:sp>
    </p:spTree>
    <p:extLst>
      <p:ext uri="{BB962C8B-B14F-4D97-AF65-F5344CB8AC3E}">
        <p14:creationId xmlns:p14="http://schemas.microsoft.com/office/powerpoint/2010/main" val="5200670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Highlights and Challenges</a:t>
            </a:r>
            <a:endParaRPr lang="en-US" dirty="0"/>
          </a:p>
        </p:txBody>
      </p:sp>
      <p:sp>
        <p:nvSpPr>
          <p:cNvPr id="3" name="Content Placeholder 2"/>
          <p:cNvSpPr>
            <a:spLocks noGrp="1"/>
          </p:cNvSpPr>
          <p:nvPr>
            <p:ph idx="1"/>
          </p:nvPr>
        </p:nvSpPr>
        <p:spPr>
          <a:xfrm>
            <a:off x="457200" y="1219200"/>
            <a:ext cx="8229600" cy="5410200"/>
          </a:xfrm>
        </p:spPr>
        <p:txBody>
          <a:bodyPr>
            <a:normAutofit fontScale="77500" lnSpcReduction="20000"/>
          </a:bodyPr>
          <a:lstStyle/>
          <a:p>
            <a:r>
              <a:rPr lang="en-US" dirty="0"/>
              <a:t>Cloud Computing, Big Data and </a:t>
            </a:r>
            <a:r>
              <a:rPr lang="en-US" dirty="0" smtClean="0"/>
              <a:t>Examples</a:t>
            </a:r>
          </a:p>
          <a:p>
            <a:pPr lvl="1"/>
            <a:r>
              <a:rPr lang="en-US" dirty="0" smtClean="0"/>
              <a:t>Yi-Ping </a:t>
            </a:r>
            <a:r>
              <a:rPr lang="en-US" dirty="0"/>
              <a:t>Lin, </a:t>
            </a:r>
            <a:r>
              <a:rPr lang="en-US" i="1" dirty="0" smtClean="0"/>
              <a:t>Political </a:t>
            </a:r>
            <a:r>
              <a:rPr lang="en-US" i="1" dirty="0" smtClean="0"/>
              <a:t>Deputy </a:t>
            </a:r>
            <a:r>
              <a:rPr lang="en-US" i="1" dirty="0" smtClean="0"/>
              <a:t>Minister, Ministry of Science and </a:t>
            </a:r>
            <a:r>
              <a:rPr lang="en-US" i="1" dirty="0" smtClean="0"/>
              <a:t>Technology, Taiwan</a:t>
            </a:r>
            <a:endParaRPr lang="en-US" dirty="0" smtClean="0"/>
          </a:p>
          <a:p>
            <a:r>
              <a:rPr lang="en-US" dirty="0"/>
              <a:t>Big Data Panel</a:t>
            </a:r>
          </a:p>
          <a:p>
            <a:pPr lvl="1"/>
            <a:r>
              <a:rPr lang="en-US" dirty="0"/>
              <a:t>What should PRAGMA be doing in (Big) Data?</a:t>
            </a:r>
          </a:p>
          <a:p>
            <a:r>
              <a:rPr lang="en-US" dirty="0" smtClean="0"/>
              <a:t>Students Panel</a:t>
            </a:r>
          </a:p>
          <a:p>
            <a:pPr lvl="1"/>
            <a:r>
              <a:rPr lang="en-US" dirty="0" smtClean="0"/>
              <a:t>Best </a:t>
            </a:r>
            <a:r>
              <a:rPr lang="en-US" dirty="0"/>
              <a:t>Lightening Talks</a:t>
            </a:r>
          </a:p>
          <a:p>
            <a:pPr lvl="1"/>
            <a:r>
              <a:rPr lang="en-US" dirty="0"/>
              <a:t>Panel to </a:t>
            </a:r>
            <a:r>
              <a:rPr lang="en-US" dirty="0" smtClean="0"/>
              <a:t>Discuss Talks</a:t>
            </a:r>
          </a:p>
          <a:p>
            <a:pPr lvl="1"/>
            <a:r>
              <a:rPr lang="en-US" dirty="0" smtClean="0"/>
              <a:t>Challenge for all of us: Engage students in research, utilize PRAGMA expertise and resources, build stronger collaborations</a:t>
            </a:r>
          </a:p>
          <a:p>
            <a:r>
              <a:rPr lang="en-US" dirty="0" smtClean="0"/>
              <a:t>Demos of Progress</a:t>
            </a:r>
          </a:p>
          <a:p>
            <a:pPr lvl="1"/>
            <a:r>
              <a:rPr lang="en-US" dirty="0" smtClean="0"/>
              <a:t>What has been accomplished and can be shared</a:t>
            </a:r>
            <a:r>
              <a:rPr lang="en-US" dirty="0" smtClean="0"/>
              <a:t>?</a:t>
            </a:r>
          </a:p>
          <a:p>
            <a:r>
              <a:rPr lang="en-US" dirty="0"/>
              <a:t>Working Group Restructuring and Challenges</a:t>
            </a:r>
          </a:p>
          <a:p>
            <a:pPr lvl="1"/>
            <a:r>
              <a:rPr lang="en-US" dirty="0"/>
              <a:t>What resources (physical, software,  data) do you need to accomplish your  goals?</a:t>
            </a:r>
          </a:p>
          <a:p>
            <a:pPr lvl="1"/>
            <a:r>
              <a:rPr lang="en-US" dirty="0"/>
              <a:t>What should PRAGMA technologists  focus on to help you</a:t>
            </a:r>
            <a:r>
              <a:rPr lang="en-US" dirty="0" smtClean="0"/>
              <a:t>?</a:t>
            </a:r>
            <a:endParaRPr lang="en-US" dirty="0"/>
          </a:p>
          <a:p>
            <a:endParaRPr lang="en-US" dirty="0"/>
          </a:p>
          <a:p>
            <a:pPr lvl="1"/>
            <a:endParaRPr lang="en-US" dirty="0"/>
          </a:p>
        </p:txBody>
      </p:sp>
    </p:spTree>
    <p:extLst>
      <p:ext uri="{BB962C8B-B14F-4D97-AF65-F5344CB8AC3E}">
        <p14:creationId xmlns:p14="http://schemas.microsoft.com/office/powerpoint/2010/main" val="40987342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New Format for Working Groups</a:t>
            </a:r>
            <a:br>
              <a:rPr lang="en-US" dirty="0" smtClean="0"/>
            </a:br>
            <a:r>
              <a:rPr lang="en-US" dirty="0" smtClean="0"/>
              <a:t>An Experiment</a:t>
            </a:r>
            <a:endParaRPr lang="en-US" dirty="0"/>
          </a:p>
        </p:txBody>
      </p:sp>
      <p:sp>
        <p:nvSpPr>
          <p:cNvPr id="3" name="Content Placeholder 2"/>
          <p:cNvSpPr>
            <a:spLocks noGrp="1"/>
          </p:cNvSpPr>
          <p:nvPr>
            <p:ph idx="1"/>
          </p:nvPr>
        </p:nvSpPr>
        <p:spPr>
          <a:xfrm>
            <a:off x="457200" y="1646239"/>
            <a:ext cx="8229600" cy="4754563"/>
          </a:xfrm>
        </p:spPr>
        <p:txBody>
          <a:bodyPr>
            <a:normAutofit fontScale="92500" lnSpcReduction="20000"/>
          </a:bodyPr>
          <a:lstStyle/>
          <a:p>
            <a:r>
              <a:rPr lang="en-US" dirty="0" smtClean="0"/>
              <a:t>Resources, Networking and Data</a:t>
            </a:r>
          </a:p>
          <a:p>
            <a:pPr lvl="1"/>
            <a:r>
              <a:rPr lang="en-US" dirty="0" smtClean="0"/>
              <a:t>Philip Papadopoulos, Yoshio Tanaka, Beth Plale</a:t>
            </a:r>
          </a:p>
          <a:p>
            <a:r>
              <a:rPr lang="en-US" dirty="0" err="1" smtClean="0"/>
              <a:t>Telescience</a:t>
            </a:r>
            <a:r>
              <a:rPr lang="en-US" dirty="0" smtClean="0"/>
              <a:t> / Remote Sensing</a:t>
            </a:r>
          </a:p>
          <a:p>
            <a:pPr lvl="1"/>
            <a:r>
              <a:rPr lang="en-US" dirty="0" smtClean="0"/>
              <a:t>Shinji Shimojo, Fang-Pang Lin, Sornthep Vannarat</a:t>
            </a:r>
          </a:p>
          <a:p>
            <a:r>
              <a:rPr lang="en-US" dirty="0" smtClean="0"/>
              <a:t>Scientific Expeditions</a:t>
            </a:r>
          </a:p>
          <a:p>
            <a:pPr lvl="1"/>
            <a:r>
              <a:rPr lang="en-US" dirty="0" smtClean="0"/>
              <a:t>Reed Beaman, Paul Hanson, Chao-Chin Lin</a:t>
            </a:r>
          </a:p>
          <a:p>
            <a:pPr lvl="1"/>
            <a:r>
              <a:rPr lang="en-US" dirty="0" smtClean="0"/>
              <a:t>Identify </a:t>
            </a:r>
            <a:r>
              <a:rPr lang="en-US" dirty="0"/>
              <a:t>challenges to achieve scientific goals! And provide perceptions of how the rest of PRAGMA might be able to help!</a:t>
            </a:r>
            <a:endParaRPr lang="en-US" sz="3600" dirty="0"/>
          </a:p>
          <a:p>
            <a:r>
              <a:rPr lang="en-US" dirty="0" smtClean="0"/>
              <a:t>Cyber-learning / Distance Education</a:t>
            </a:r>
          </a:p>
          <a:p>
            <a:pPr lvl="1"/>
            <a:r>
              <a:rPr lang="en-US" dirty="0" smtClean="0"/>
              <a:t>Ruth Lee, </a:t>
            </a:r>
            <a:r>
              <a:rPr lang="en-US" dirty="0" err="1" smtClean="0"/>
              <a:t>Shyh-Ching</a:t>
            </a:r>
            <a:r>
              <a:rPr lang="en-US" dirty="0"/>
              <a:t> </a:t>
            </a:r>
            <a:r>
              <a:rPr lang="en-US" dirty="0" smtClean="0"/>
              <a:t>Lin</a:t>
            </a:r>
            <a:r>
              <a:rPr lang="en-US" dirty="0"/>
              <a:t> </a:t>
            </a:r>
            <a:endParaRPr lang="en-US" dirty="0" smtClean="0"/>
          </a:p>
        </p:txBody>
      </p:sp>
    </p:spTree>
    <p:extLst>
      <p:ext uri="{BB962C8B-B14F-4D97-AF65-F5344CB8AC3E}">
        <p14:creationId xmlns:p14="http://schemas.microsoft.com/office/powerpoint/2010/main" val="36620729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Steering </a:t>
            </a:r>
            <a:r>
              <a:rPr lang="en-US" dirty="0" smtClean="0"/>
              <a:t>Committee Topics</a:t>
            </a:r>
            <a:endParaRPr lang="en-US" dirty="0"/>
          </a:p>
        </p:txBody>
      </p:sp>
      <p:sp>
        <p:nvSpPr>
          <p:cNvPr id="3" name="Content Placeholder 2"/>
          <p:cNvSpPr>
            <a:spLocks noGrp="1"/>
          </p:cNvSpPr>
          <p:nvPr>
            <p:ph idx="1"/>
          </p:nvPr>
        </p:nvSpPr>
        <p:spPr/>
        <p:txBody>
          <a:bodyPr/>
          <a:lstStyle/>
          <a:p>
            <a:r>
              <a:rPr lang="en-US" dirty="0" smtClean="0"/>
              <a:t>New Leadership</a:t>
            </a:r>
          </a:p>
          <a:p>
            <a:pPr lvl="1"/>
            <a:r>
              <a:rPr lang="en-US" dirty="0" smtClean="0"/>
              <a:t>On the Steering Committee</a:t>
            </a:r>
          </a:p>
          <a:p>
            <a:pPr lvl="1"/>
            <a:r>
              <a:rPr lang="en-US" dirty="0" smtClean="0"/>
              <a:t>Leading Projects and sub working groups</a:t>
            </a:r>
          </a:p>
          <a:p>
            <a:r>
              <a:rPr lang="en-US" dirty="0" smtClean="0"/>
              <a:t>Data Infrastructure and Direction for PRAGMA</a:t>
            </a:r>
          </a:p>
          <a:p>
            <a:pPr lvl="1"/>
            <a:r>
              <a:rPr lang="en-US" dirty="0" smtClean="0"/>
              <a:t>What are the possible next steps after the panel?</a:t>
            </a:r>
          </a:p>
          <a:p>
            <a:r>
              <a:rPr lang="en-US" dirty="0" err="1" smtClean="0"/>
              <a:t>Shonan</a:t>
            </a:r>
            <a:r>
              <a:rPr lang="en-US" dirty="0" smtClean="0"/>
              <a:t> Meeting: Goals and Discussion </a:t>
            </a:r>
          </a:p>
          <a:p>
            <a:pPr lvl="1"/>
            <a:r>
              <a:rPr lang="en-US" dirty="0" smtClean="0"/>
              <a:t>Water </a:t>
            </a:r>
            <a:r>
              <a:rPr lang="en-US" dirty="0"/>
              <a:t>Disaster Management and Big </a:t>
            </a:r>
            <a:r>
              <a:rPr lang="en-US" dirty="0" smtClean="0"/>
              <a:t>Data</a:t>
            </a:r>
            <a:endParaRPr lang="en-US" dirty="0"/>
          </a:p>
        </p:txBody>
      </p:sp>
    </p:spTree>
    <p:extLst>
      <p:ext uri="{BB962C8B-B14F-4D97-AF65-F5344CB8AC3E}">
        <p14:creationId xmlns:p14="http://schemas.microsoft.com/office/powerpoint/2010/main" val="975367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873375"/>
            <a:ext cx="7772400" cy="1470025"/>
          </a:xfrm>
        </p:spPr>
        <p:txBody>
          <a:bodyPr/>
          <a:lstStyle/>
          <a:p>
            <a:r>
              <a:rPr lang="en-US" dirty="0" smtClean="0"/>
              <a:t>Living with Big Data</a:t>
            </a:r>
            <a:endParaRPr lang="en-US" dirty="0"/>
          </a:p>
        </p:txBody>
      </p:sp>
      <p:sp>
        <p:nvSpPr>
          <p:cNvPr id="6" name="Subtitle 5"/>
          <p:cNvSpPr>
            <a:spLocks noGrp="1"/>
          </p:cNvSpPr>
          <p:nvPr>
            <p:ph type="subTitle" idx="1"/>
          </p:nvPr>
        </p:nvSpPr>
        <p:spPr>
          <a:xfrm>
            <a:off x="1371600" y="4495800"/>
            <a:ext cx="6400800" cy="1143000"/>
          </a:xfrm>
        </p:spPr>
        <p:txBody>
          <a:bodyPr/>
          <a:lstStyle/>
          <a:p>
            <a:r>
              <a:rPr lang="en-US" dirty="0" smtClean="0"/>
              <a:t>Opportunities in a Broader Context</a:t>
            </a:r>
            <a:endParaRPr lang="en-US" dirty="0"/>
          </a:p>
        </p:txBody>
      </p:sp>
      <p:pic>
        <p:nvPicPr>
          <p:cNvPr id="4" name="Picture 2"/>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l="15709" t="12991" r="11257" b="51413"/>
          <a:stretch/>
        </p:blipFill>
        <p:spPr bwMode="auto">
          <a:xfrm>
            <a:off x="-33338" y="0"/>
            <a:ext cx="9177338"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81858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txBox="1">
            <a:spLocks noGrp="1"/>
          </p:cNvSpPr>
          <p:nvPr>
            <p:ph type="ctrTitle"/>
          </p:nvPr>
        </p:nvSpPr>
        <p:spPr>
          <a:xfrm>
            <a:off x="311443" y="2093655"/>
            <a:ext cx="8521115" cy="2554545"/>
          </a:xfrm>
          <a:prstGeom prst="rect">
            <a:avLst/>
          </a:prstGeom>
          <a:noFill/>
        </p:spPr>
        <p:txBody>
          <a:bodyPr wrap="none" rtlCol="0">
            <a:spAutoFit/>
          </a:bodyPr>
          <a:lstStyle/>
          <a:p>
            <a:pPr algn="ctr"/>
            <a:r>
              <a:rPr lang="en-US" sz="4000" b="1" dirty="0" smtClean="0">
                <a:solidFill>
                  <a:srgbClr val="454082"/>
                </a:solidFill>
              </a:rPr>
              <a:t>“Big </a:t>
            </a:r>
            <a:r>
              <a:rPr lang="en-US" sz="4000" b="1" dirty="0">
                <a:solidFill>
                  <a:srgbClr val="454082"/>
                </a:solidFill>
              </a:rPr>
              <a:t>data" refers to data that </a:t>
            </a:r>
            <a:r>
              <a:rPr lang="en-US" sz="4000" b="1" dirty="0" smtClean="0">
                <a:solidFill>
                  <a:srgbClr val="454082"/>
                </a:solidFill>
              </a:rPr>
              <a:t/>
            </a:r>
            <a:br>
              <a:rPr lang="en-US" sz="4000" b="1" dirty="0" smtClean="0">
                <a:solidFill>
                  <a:srgbClr val="454082"/>
                </a:solidFill>
              </a:rPr>
            </a:br>
            <a:r>
              <a:rPr lang="en-US" sz="4000" b="1" dirty="0" smtClean="0">
                <a:solidFill>
                  <a:srgbClr val="454082"/>
                </a:solidFill>
              </a:rPr>
              <a:t>challenge </a:t>
            </a:r>
            <a:r>
              <a:rPr lang="en-US" sz="4000" b="1" dirty="0">
                <a:solidFill>
                  <a:srgbClr val="454082"/>
                </a:solidFill>
              </a:rPr>
              <a:t>existing methods due to </a:t>
            </a:r>
            <a:endParaRPr lang="en-US" sz="4000" b="1" dirty="0" smtClean="0">
              <a:solidFill>
                <a:srgbClr val="454082"/>
              </a:solidFill>
            </a:endParaRPr>
          </a:p>
          <a:p>
            <a:pPr algn="ctr"/>
            <a:r>
              <a:rPr lang="en-US" sz="4000" b="1" dirty="0" smtClean="0">
                <a:solidFill>
                  <a:srgbClr val="454082"/>
                </a:solidFill>
              </a:rPr>
              <a:t>size</a:t>
            </a:r>
            <a:r>
              <a:rPr lang="en-US" sz="4000" b="1" dirty="0">
                <a:solidFill>
                  <a:srgbClr val="454082"/>
                </a:solidFill>
              </a:rPr>
              <a:t>, complexity, or rate of availability</a:t>
            </a:r>
            <a:r>
              <a:rPr lang="en-US" sz="4000" b="1" dirty="0" smtClean="0">
                <a:solidFill>
                  <a:srgbClr val="454082"/>
                </a:solidFill>
              </a:rPr>
              <a:t>.  </a:t>
            </a:r>
            <a:r>
              <a:rPr lang="en-US" sz="4000" b="1" dirty="0" smtClean="0">
                <a:solidFill>
                  <a:srgbClr val="454082"/>
                </a:solidFill>
              </a:rPr>
              <a:t/>
            </a:r>
            <a:br>
              <a:rPr lang="en-US" sz="4000" b="1" dirty="0" smtClean="0">
                <a:solidFill>
                  <a:srgbClr val="454082"/>
                </a:solidFill>
              </a:rPr>
            </a:br>
            <a:r>
              <a:rPr lang="en-US" sz="4000" b="1" dirty="0" smtClean="0">
                <a:solidFill>
                  <a:srgbClr val="454082"/>
                </a:solidFill>
              </a:rPr>
              <a:t>(</a:t>
            </a:r>
            <a:r>
              <a:rPr lang="en-US" sz="4000" b="1" dirty="0" smtClean="0">
                <a:solidFill>
                  <a:srgbClr val="454082"/>
                </a:solidFill>
              </a:rPr>
              <a:t>Jan 2014)</a:t>
            </a:r>
            <a:endParaRPr lang="en-US" sz="4000" b="1" dirty="0">
              <a:solidFill>
                <a:srgbClr val="454082"/>
              </a:solidFill>
            </a:endParaRPr>
          </a:p>
        </p:txBody>
      </p:sp>
    </p:spTree>
    <p:extLst>
      <p:ext uri="{BB962C8B-B14F-4D97-AF65-F5344CB8AC3E}">
        <p14:creationId xmlns:p14="http://schemas.microsoft.com/office/powerpoint/2010/main" val="5863647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VVVV of Big Data </a:t>
            </a:r>
            <a:endParaRPr lang="en-US" dirty="0"/>
          </a:p>
        </p:txBody>
      </p:sp>
      <p:sp>
        <p:nvSpPr>
          <p:cNvPr id="3" name="Content Placeholder 2"/>
          <p:cNvSpPr>
            <a:spLocks noGrp="1"/>
          </p:cNvSpPr>
          <p:nvPr>
            <p:ph idx="1"/>
          </p:nvPr>
        </p:nvSpPr>
        <p:spPr/>
        <p:txBody>
          <a:bodyPr/>
          <a:lstStyle/>
          <a:p>
            <a:r>
              <a:rPr lang="en-US" dirty="0" smtClean="0"/>
              <a:t>S</a:t>
            </a:r>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3" y="914400"/>
            <a:ext cx="8639175"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904066" y="6324600"/>
            <a:ext cx="2249334" cy="369332"/>
          </a:xfrm>
          <a:prstGeom prst="rect">
            <a:avLst/>
          </a:prstGeom>
          <a:noFill/>
        </p:spPr>
        <p:txBody>
          <a:bodyPr wrap="none" rtlCol="0">
            <a:spAutoFit/>
          </a:bodyPr>
          <a:lstStyle/>
          <a:p>
            <a:r>
              <a:rPr lang="en-US" dirty="0" smtClean="0"/>
              <a:t>Source: Jose Fortes</a:t>
            </a:r>
            <a:endParaRPr lang="en-US" dirty="0"/>
          </a:p>
        </p:txBody>
      </p:sp>
    </p:spTree>
    <p:extLst>
      <p:ext uri="{BB962C8B-B14F-4D97-AF65-F5344CB8AC3E}">
        <p14:creationId xmlns:p14="http://schemas.microsoft.com/office/powerpoint/2010/main" val="18186124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92162"/>
          </a:xfrm>
        </p:spPr>
        <p:txBody>
          <a:bodyPr>
            <a:normAutofit fontScale="90000"/>
          </a:bodyPr>
          <a:lstStyle/>
          <a:p>
            <a:r>
              <a:rPr lang="en-US" dirty="0" smtClean="0"/>
              <a:t>Key Moments in PRAGMA</a:t>
            </a:r>
            <a:br>
              <a:rPr lang="en-US" dirty="0" smtClean="0"/>
            </a:br>
            <a:r>
              <a:rPr lang="en-US" dirty="0" smtClean="0"/>
              <a:t>Hosted by NCHC</a:t>
            </a:r>
            <a:endParaRPr lang="en-US" dirty="0"/>
          </a:p>
        </p:txBody>
      </p:sp>
      <p:sp>
        <p:nvSpPr>
          <p:cNvPr id="3" name="Content Placeholder 2"/>
          <p:cNvSpPr>
            <a:spLocks noGrp="1"/>
          </p:cNvSpPr>
          <p:nvPr>
            <p:ph sz="half" idx="1"/>
          </p:nvPr>
        </p:nvSpPr>
        <p:spPr/>
        <p:txBody>
          <a:bodyPr/>
          <a:lstStyle/>
          <a:p>
            <a:r>
              <a:rPr lang="en-US" dirty="0" smtClean="0"/>
              <a:t>PRAGMA 5</a:t>
            </a:r>
          </a:p>
          <a:p>
            <a:pPr lvl="1"/>
            <a:r>
              <a:rPr lang="en-US" dirty="0" smtClean="0"/>
              <a:t>22 – 23 October 2003, </a:t>
            </a:r>
            <a:r>
              <a:rPr lang="en-US" dirty="0" err="1" smtClean="0"/>
              <a:t>Hsinchu</a:t>
            </a:r>
            <a:endParaRPr lang="en-US" dirty="0" smtClean="0"/>
          </a:p>
          <a:p>
            <a:pPr lvl="1"/>
            <a:r>
              <a:rPr lang="en-US" dirty="0" smtClean="0"/>
              <a:t>Trip that Started GLEON</a:t>
            </a:r>
          </a:p>
          <a:p>
            <a:r>
              <a:rPr lang="en-US" dirty="0" smtClean="0"/>
              <a:t>PRAGMA 14</a:t>
            </a:r>
          </a:p>
          <a:p>
            <a:pPr lvl="1"/>
            <a:r>
              <a:rPr lang="en-US" dirty="0" smtClean="0"/>
              <a:t>11 – 12 March 2008, Taichung</a:t>
            </a:r>
          </a:p>
          <a:p>
            <a:pPr lvl="1"/>
            <a:r>
              <a:rPr lang="en-US" dirty="0" smtClean="0"/>
              <a:t>With CREON</a:t>
            </a:r>
          </a:p>
          <a:p>
            <a:r>
              <a:rPr lang="en-US" dirty="0" smtClean="0"/>
              <a:t>PRAGMA 26</a:t>
            </a:r>
          </a:p>
          <a:p>
            <a:pPr lvl="1"/>
            <a:r>
              <a:rPr lang="en-US" dirty="0" smtClean="0"/>
              <a:t>9 – 11 April 2014, Tainan</a:t>
            </a:r>
          </a:p>
          <a:p>
            <a:endParaRPr lang="en-US" dirty="0"/>
          </a:p>
        </p:txBody>
      </p:sp>
      <p:sp>
        <p:nvSpPr>
          <p:cNvPr id="4" name="Content Placeholder 3"/>
          <p:cNvSpPr>
            <a:spLocks noGrp="1"/>
          </p:cNvSpPr>
          <p:nvPr>
            <p:ph sz="half" idx="2"/>
          </p:nvPr>
        </p:nvSpPr>
        <p:spPr>
          <a:xfrm>
            <a:off x="4800600" y="1600204"/>
            <a:ext cx="4038600" cy="4525963"/>
          </a:xfrm>
        </p:spPr>
        <p:txBody>
          <a:bodyPr/>
          <a:lstStyle/>
          <a:p>
            <a:r>
              <a:rPr lang="en-US" dirty="0" smtClean="0"/>
              <a:t>GLEON 3</a:t>
            </a:r>
          </a:p>
          <a:p>
            <a:pPr lvl="1"/>
            <a:r>
              <a:rPr lang="en-US" dirty="0" smtClean="0"/>
              <a:t>2-4 October 2006, </a:t>
            </a:r>
            <a:r>
              <a:rPr lang="en-US" dirty="0" err="1" smtClean="0"/>
              <a:t>Hsinchu</a:t>
            </a:r>
            <a:endParaRPr lang="en-US" dirty="0" smtClean="0"/>
          </a:p>
          <a:p>
            <a:r>
              <a:rPr lang="en-US" dirty="0" smtClean="0"/>
              <a:t>SEAIP and PRAGMA Institutes </a:t>
            </a:r>
          </a:p>
          <a:p>
            <a:r>
              <a:rPr lang="en-US" dirty="0" smtClean="0"/>
              <a:t>Big Data</a:t>
            </a:r>
          </a:p>
          <a:p>
            <a:pPr lvl="1"/>
            <a:r>
              <a:rPr lang="en-US" dirty="0" smtClean="0"/>
              <a:t>December 2012</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379030479"/>
              </p:ext>
            </p:extLst>
          </p:nvPr>
        </p:nvGraphicFramePr>
        <p:xfrm>
          <a:off x="228600" y="762000"/>
          <a:ext cx="3657600" cy="2640866"/>
        </p:xfrm>
        <a:graphic>
          <a:graphicData uri="http://schemas.openxmlformats.org/presentationml/2006/ole">
            <mc:AlternateContent xmlns:mc="http://schemas.openxmlformats.org/markup-compatibility/2006">
              <mc:Choice xmlns:v="urn:schemas-microsoft-com:vml" Requires="v">
                <p:oleObj spid="_x0000_s9308" r:id="rId4" imgW="6752381" imgH="4877481" progId="MSPhotoEd.3">
                  <p:embed/>
                </p:oleObj>
              </mc:Choice>
              <mc:Fallback>
                <p:oleObj r:id="rId4" imgW="6752381" imgH="4877481" progId="MSPhotoEd.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762000"/>
                        <a:ext cx="3657600" cy="2640866"/>
                      </a:xfrm>
                      <a:prstGeom prst="rect">
                        <a:avLst/>
                      </a:prstGeom>
                      <a:noFill/>
                      <a:ln>
                        <a:noFill/>
                      </a:ln>
                    </p:spPr>
                  </p:pic>
                </p:oleObj>
              </mc:Fallback>
            </mc:AlternateContent>
          </a:graphicData>
        </a:graphic>
      </p:graphicFrame>
      <p:pic>
        <p:nvPicPr>
          <p:cNvPr id="6"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24095" b="77000"/>
          <a:stretch/>
        </p:blipFill>
        <p:spPr bwMode="auto">
          <a:xfrm>
            <a:off x="3886200" y="1577340"/>
            <a:ext cx="5029200" cy="1306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descr="PRAGMA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1" y="3581400"/>
            <a:ext cx="4945349" cy="1246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10327" t="25255" r="35172" b="39286"/>
          <a:stretch/>
        </p:blipFill>
        <p:spPr bwMode="auto">
          <a:xfrm>
            <a:off x="3460773" y="4828057"/>
            <a:ext cx="5454629" cy="1945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l="13967" t="9982" r="15556" b="64381"/>
          <a:stretch/>
        </p:blipFill>
        <p:spPr bwMode="auto">
          <a:xfrm>
            <a:off x="100353" y="5685825"/>
            <a:ext cx="5036765" cy="1032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476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075" y="1796535"/>
            <a:ext cx="3620688" cy="3200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274638"/>
            <a:ext cx="8229600" cy="1143000"/>
          </a:xfrm>
        </p:spPr>
        <p:txBody>
          <a:bodyPr>
            <a:normAutofit/>
          </a:bodyPr>
          <a:lstStyle/>
          <a:p>
            <a:r>
              <a:rPr lang="en-US" dirty="0" smtClean="0"/>
              <a:t>Big Data: More than Technology</a:t>
            </a:r>
            <a:endParaRPr lang="en-US" dirty="0"/>
          </a:p>
        </p:txBody>
      </p:sp>
      <p:sp>
        <p:nvSpPr>
          <p:cNvPr id="3" name="Content Placeholder 2"/>
          <p:cNvSpPr>
            <a:spLocks noGrp="1"/>
          </p:cNvSpPr>
          <p:nvPr>
            <p:ph idx="1"/>
          </p:nvPr>
        </p:nvSpPr>
        <p:spPr>
          <a:xfrm>
            <a:off x="457200" y="1295400"/>
            <a:ext cx="3810000" cy="4525963"/>
          </a:xfrm>
        </p:spPr>
        <p:txBody>
          <a:bodyPr>
            <a:normAutofit lnSpcReduction="10000"/>
          </a:bodyPr>
          <a:lstStyle/>
          <a:p>
            <a:r>
              <a:rPr lang="en-US" sz="2000" dirty="0" smtClean="0"/>
              <a:t>Technological: Infrastructure, Interoperability, Quality Control, …</a:t>
            </a:r>
          </a:p>
          <a:p>
            <a:r>
              <a:rPr lang="en-US" sz="2000" dirty="0" smtClean="0"/>
              <a:t>Institutional and managerial: Flexibility across communities</a:t>
            </a:r>
          </a:p>
          <a:p>
            <a:r>
              <a:rPr lang="en-US" sz="2000" dirty="0" smtClean="0"/>
              <a:t>Financial and budgetary: Long-term curation access</a:t>
            </a:r>
          </a:p>
          <a:p>
            <a:r>
              <a:rPr lang="en-US" sz="2000" dirty="0" smtClean="0"/>
              <a:t>Legal and policy: National and international laws need to be mindful of publically funded data</a:t>
            </a:r>
          </a:p>
          <a:p>
            <a:r>
              <a:rPr lang="en-US" sz="2000" dirty="0" smtClean="0"/>
              <a:t>Cultural and behavioral: Reward structure to promote access and sharing</a:t>
            </a:r>
          </a:p>
          <a:p>
            <a:endParaRPr lang="en-US" sz="2000" dirty="0"/>
          </a:p>
        </p:txBody>
      </p:sp>
      <p:sp>
        <p:nvSpPr>
          <p:cNvPr id="4" name="TextBox 3"/>
          <p:cNvSpPr txBox="1"/>
          <p:nvPr/>
        </p:nvSpPr>
        <p:spPr>
          <a:xfrm>
            <a:off x="5105400" y="4812268"/>
            <a:ext cx="2778005" cy="369332"/>
          </a:xfrm>
          <a:prstGeom prst="rect">
            <a:avLst/>
          </a:prstGeom>
          <a:noFill/>
        </p:spPr>
        <p:txBody>
          <a:bodyPr wrap="none" rtlCol="0">
            <a:spAutoFit/>
          </a:bodyPr>
          <a:lstStyle/>
          <a:p>
            <a:r>
              <a:rPr lang="en-US" dirty="0" smtClean="0"/>
              <a:t>Image: Science  19Mar2004</a:t>
            </a:r>
            <a:endParaRPr lang="en-US" dirty="0"/>
          </a:p>
        </p:txBody>
      </p:sp>
      <p:sp>
        <p:nvSpPr>
          <p:cNvPr id="6" name="TextBox 5"/>
          <p:cNvSpPr txBox="1"/>
          <p:nvPr/>
        </p:nvSpPr>
        <p:spPr>
          <a:xfrm>
            <a:off x="1717597" y="6197025"/>
            <a:ext cx="5708807" cy="584775"/>
          </a:xfrm>
          <a:prstGeom prst="rect">
            <a:avLst/>
          </a:prstGeom>
          <a:noFill/>
        </p:spPr>
        <p:txBody>
          <a:bodyPr wrap="none" rtlCol="0">
            <a:spAutoFit/>
          </a:bodyPr>
          <a:lstStyle/>
          <a:p>
            <a:r>
              <a:rPr lang="en-US" sz="3200" b="1" dirty="0" smtClean="0">
                <a:solidFill>
                  <a:srgbClr val="454082"/>
                </a:solidFill>
              </a:rPr>
              <a:t>Value in the data are in their use</a:t>
            </a:r>
            <a:endParaRPr lang="en-US" sz="3200" b="1" dirty="0">
              <a:solidFill>
                <a:srgbClr val="454082"/>
              </a:solidFill>
            </a:endParaRPr>
          </a:p>
        </p:txBody>
      </p:sp>
    </p:spTree>
    <p:extLst>
      <p:ext uri="{BB962C8B-B14F-4D97-AF65-F5344CB8AC3E}">
        <p14:creationId xmlns:p14="http://schemas.microsoft.com/office/powerpoint/2010/main" val="12509051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r>
              <a:rPr lang="en-US" dirty="0" smtClean="0"/>
              <a:t>Research Data Alliance (RDA)</a:t>
            </a:r>
            <a:br>
              <a:rPr lang="en-US" dirty="0" smtClean="0"/>
            </a:br>
            <a:r>
              <a:rPr lang="en-US" dirty="0" smtClean="0"/>
              <a:t>Research Data Sharing without Borders</a:t>
            </a:r>
            <a:endParaRPr lang="en-US" dirty="0"/>
          </a:p>
        </p:txBody>
      </p:sp>
      <p:sp>
        <p:nvSpPr>
          <p:cNvPr id="3" name="Content Placeholder 2"/>
          <p:cNvSpPr>
            <a:spLocks noGrp="1"/>
          </p:cNvSpPr>
          <p:nvPr>
            <p:ph idx="1"/>
          </p:nvPr>
        </p:nvSpPr>
        <p:spPr>
          <a:xfrm>
            <a:off x="457200" y="1600204"/>
            <a:ext cx="8229600" cy="4876796"/>
          </a:xfrm>
        </p:spPr>
        <p:txBody>
          <a:bodyPr>
            <a:normAutofit fontScale="85000" lnSpcReduction="10000"/>
          </a:bodyPr>
          <a:lstStyle/>
          <a:p>
            <a:r>
              <a:rPr lang="en-US" dirty="0" smtClean="0"/>
              <a:t>RDA </a:t>
            </a:r>
            <a:r>
              <a:rPr lang="en-US" dirty="0"/>
              <a:t>builds the social and technical bridges that enable open sharing of data.</a:t>
            </a:r>
          </a:p>
          <a:p>
            <a:r>
              <a:rPr lang="en-US" dirty="0"/>
              <a:t>Vision: researchers and innovators openly sharing data across technologies, disciplines, and countries to address the grand challenges of </a:t>
            </a:r>
            <a:r>
              <a:rPr lang="en-US" dirty="0" smtClean="0"/>
              <a:t>society</a:t>
            </a:r>
          </a:p>
          <a:p>
            <a:r>
              <a:rPr lang="en-US" dirty="0" smtClean="0"/>
              <a:t>Working and Interest Groups: Data Citation, Metadata Standards, Big Data Analytics,  Biodiversity Data</a:t>
            </a:r>
          </a:p>
          <a:p>
            <a:r>
              <a:rPr lang="en-US" dirty="0" smtClean="0"/>
              <a:t>More information</a:t>
            </a:r>
          </a:p>
          <a:p>
            <a:pPr lvl="1"/>
            <a:r>
              <a:rPr lang="en-US" dirty="0">
                <a:hlinkClick r:id="rId2"/>
              </a:rPr>
              <a:t>https://rd-alliance.org</a:t>
            </a:r>
            <a:r>
              <a:rPr lang="en-US" dirty="0" smtClean="0">
                <a:hlinkClick r:id="rId2"/>
              </a:rPr>
              <a:t>/</a:t>
            </a:r>
            <a:endParaRPr lang="en-US" dirty="0" smtClean="0"/>
          </a:p>
          <a:p>
            <a:pPr lvl="1"/>
            <a:r>
              <a:rPr lang="en-US" dirty="0" smtClean="0"/>
              <a:t>Beth Plale, RDA Steering Group and Technical Advisory Board</a:t>
            </a:r>
            <a:endParaRPr lang="en-US" dirty="0"/>
          </a:p>
        </p:txBody>
      </p:sp>
      <p:pic>
        <p:nvPicPr>
          <p:cNvPr id="11266" name="Picture 2" descr="https://rd-alliance.org/sites/default/files/styles/medium/public/RDA_Logo_0_0.jpg?itok=3Ddn0i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0" y="1219200"/>
            <a:ext cx="25146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9841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What is the Value of International Collaborations?</a:t>
            </a:r>
            <a:endParaRPr lang="en-US" dirty="0"/>
          </a:p>
        </p:txBody>
      </p:sp>
      <p:sp>
        <p:nvSpPr>
          <p:cNvPr id="3" name="Content Placeholder 2"/>
          <p:cNvSpPr>
            <a:spLocks noGrp="1"/>
          </p:cNvSpPr>
          <p:nvPr>
            <p:ph idx="1"/>
          </p:nvPr>
        </p:nvSpPr>
        <p:spPr>
          <a:xfrm>
            <a:off x="457200" y="1524000"/>
            <a:ext cx="8229600" cy="4953000"/>
          </a:xfrm>
        </p:spPr>
        <p:txBody>
          <a:bodyPr>
            <a:normAutofit fontScale="92500" lnSpcReduction="20000"/>
          </a:bodyPr>
          <a:lstStyle/>
          <a:p>
            <a:r>
              <a:rPr lang="en-US" dirty="0" smtClean="0"/>
              <a:t>Strengthens ideas – by competing in the global market place  </a:t>
            </a:r>
          </a:p>
          <a:p>
            <a:r>
              <a:rPr lang="en-US" dirty="0" smtClean="0"/>
              <a:t>Addresses important problems - which transcend national boundaries, and can only be addressed by international collaborations</a:t>
            </a:r>
          </a:p>
          <a:p>
            <a:r>
              <a:rPr lang="en-US" dirty="0" smtClean="0"/>
              <a:t>Taps into other resources, including expertise</a:t>
            </a:r>
          </a:p>
          <a:p>
            <a:pPr lvl="1"/>
            <a:r>
              <a:rPr lang="en-US" dirty="0" smtClean="0"/>
              <a:t>Leveraging </a:t>
            </a:r>
            <a:r>
              <a:rPr lang="en-US" dirty="0" smtClean="0"/>
              <a:t>Resources (return on investment)</a:t>
            </a:r>
            <a:endParaRPr lang="en-US" dirty="0" smtClean="0"/>
          </a:p>
          <a:p>
            <a:r>
              <a:rPr lang="en-US" dirty="0" smtClean="0"/>
              <a:t>Engages next generation of students</a:t>
            </a:r>
          </a:p>
          <a:p>
            <a:r>
              <a:rPr lang="en-US" dirty="0" smtClean="0"/>
              <a:t>Disseminates ideas and software …  rapidly</a:t>
            </a:r>
          </a:p>
          <a:p>
            <a:r>
              <a:rPr lang="en-US" dirty="0" smtClean="0"/>
              <a:t>Heightens impact of work</a:t>
            </a:r>
          </a:p>
          <a:p>
            <a:r>
              <a:rPr lang="en-US" dirty="0" smtClean="0"/>
              <a:t>Is fun</a:t>
            </a:r>
            <a:endParaRPr lang="en-US" dirty="0"/>
          </a:p>
        </p:txBody>
      </p:sp>
    </p:spTree>
    <p:extLst>
      <p:ext uri="{BB962C8B-B14F-4D97-AF65-F5344CB8AC3E}">
        <p14:creationId xmlns:p14="http://schemas.microsoft.com/office/powerpoint/2010/main" val="39179472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706562"/>
          </a:xfrm>
        </p:spPr>
        <p:txBody>
          <a:bodyPr>
            <a:normAutofit/>
          </a:bodyPr>
          <a:lstStyle/>
          <a:p>
            <a:r>
              <a:rPr lang="en-US" dirty="0" smtClean="0"/>
              <a:t>Collaborating with People Like Me:</a:t>
            </a:r>
            <a:r>
              <a:rPr lang="en-US" dirty="0"/>
              <a:t/>
            </a:r>
            <a:br>
              <a:rPr lang="en-US" dirty="0"/>
            </a:br>
            <a:r>
              <a:rPr lang="en-US" dirty="0" smtClean="0"/>
              <a:t>Ethnic Co-Authorships within the US</a:t>
            </a:r>
            <a:r>
              <a:rPr lang="en-US" dirty="0" smtClean="0"/>
              <a:t/>
            </a:r>
            <a:br>
              <a:rPr lang="en-US" dirty="0" smtClean="0"/>
            </a:br>
            <a:r>
              <a:rPr lang="en-US" sz="2800" b="0" dirty="0"/>
              <a:t>Richard B. </a:t>
            </a:r>
            <a:r>
              <a:rPr lang="en-US" sz="2800" b="0" dirty="0" smtClean="0"/>
              <a:t>Freeman, Wei Huang </a:t>
            </a:r>
            <a:endParaRPr lang="en-US" sz="2800" dirty="0"/>
          </a:p>
        </p:txBody>
      </p:sp>
      <p:sp>
        <p:nvSpPr>
          <p:cNvPr id="3" name="Content Placeholder 2"/>
          <p:cNvSpPr>
            <a:spLocks noGrp="1"/>
          </p:cNvSpPr>
          <p:nvPr>
            <p:ph idx="1"/>
          </p:nvPr>
        </p:nvSpPr>
        <p:spPr>
          <a:xfrm>
            <a:off x="457200" y="1981200"/>
            <a:ext cx="8229600" cy="4876800"/>
          </a:xfrm>
        </p:spPr>
        <p:txBody>
          <a:bodyPr>
            <a:normAutofit fontScale="70000" lnSpcReduction="20000"/>
          </a:bodyPr>
          <a:lstStyle/>
          <a:p>
            <a:r>
              <a:rPr lang="en-US" dirty="0" smtClean="0"/>
              <a:t>Examines 1.5 </a:t>
            </a:r>
            <a:r>
              <a:rPr lang="en-US" dirty="0"/>
              <a:t>million scientific papers </a:t>
            </a:r>
            <a:r>
              <a:rPr lang="en-US" dirty="0" smtClean="0"/>
              <a:t>written solely </a:t>
            </a:r>
            <a:r>
              <a:rPr lang="en-US" dirty="0"/>
              <a:t>in the US from 1985 to </a:t>
            </a:r>
            <a:r>
              <a:rPr lang="en-US" dirty="0" smtClean="0"/>
              <a:t>2008</a:t>
            </a:r>
          </a:p>
          <a:p>
            <a:r>
              <a:rPr lang="en-US" dirty="0" smtClean="0"/>
              <a:t>During this period, </a:t>
            </a:r>
            <a:r>
              <a:rPr lang="en-US" dirty="0"/>
              <a:t>proportion of US-based authors with </a:t>
            </a:r>
            <a:r>
              <a:rPr lang="en-US" dirty="0" smtClean="0"/>
              <a:t>English and </a:t>
            </a:r>
            <a:r>
              <a:rPr lang="en-US" dirty="0"/>
              <a:t>European names fell while the proportion of US-based authors with names from China and </a:t>
            </a:r>
            <a:r>
              <a:rPr lang="en-US" dirty="0" smtClean="0"/>
              <a:t>other developing </a:t>
            </a:r>
            <a:r>
              <a:rPr lang="en-US" dirty="0"/>
              <a:t>countries </a:t>
            </a:r>
            <a:r>
              <a:rPr lang="en-US" dirty="0" smtClean="0"/>
              <a:t>increased</a:t>
            </a:r>
          </a:p>
          <a:p>
            <a:r>
              <a:rPr lang="en-US" dirty="0"/>
              <a:t>E</a:t>
            </a:r>
            <a:r>
              <a:rPr lang="en-US" dirty="0" smtClean="0"/>
              <a:t>vidence </a:t>
            </a:r>
            <a:r>
              <a:rPr lang="en-US" dirty="0"/>
              <a:t>shows that persons of similar ethnicity co- author </a:t>
            </a:r>
            <a:r>
              <a:rPr lang="en-US" dirty="0" smtClean="0"/>
              <a:t>together more </a:t>
            </a:r>
            <a:r>
              <a:rPr lang="en-US" dirty="0"/>
              <a:t>frequently than can be explained by chance given their proportions in the population of </a:t>
            </a:r>
            <a:r>
              <a:rPr lang="en-US" dirty="0" smtClean="0"/>
              <a:t>authors</a:t>
            </a:r>
          </a:p>
          <a:p>
            <a:r>
              <a:rPr lang="en-US" dirty="0"/>
              <a:t>This </a:t>
            </a:r>
            <a:r>
              <a:rPr lang="en-US" dirty="0" err="1"/>
              <a:t>homophily</a:t>
            </a:r>
            <a:r>
              <a:rPr lang="en-US" dirty="0"/>
              <a:t> in research collaborations is associated with weaker scientific </a:t>
            </a:r>
            <a:r>
              <a:rPr lang="en-US" dirty="0" smtClean="0"/>
              <a:t>contributions</a:t>
            </a:r>
          </a:p>
          <a:p>
            <a:r>
              <a:rPr lang="en-US" dirty="0"/>
              <a:t>P</a:t>
            </a:r>
            <a:r>
              <a:rPr lang="en-US" dirty="0" smtClean="0"/>
              <a:t>apers </a:t>
            </a:r>
            <a:r>
              <a:rPr lang="en-US" dirty="0"/>
              <a:t>with more authors in more locations and </a:t>
            </a:r>
            <a:r>
              <a:rPr lang="en-US" dirty="0" smtClean="0"/>
              <a:t>with longer </a:t>
            </a:r>
            <a:r>
              <a:rPr lang="en-US" dirty="0"/>
              <a:t>lists of references tend to be published in relatively high impact journals and to receive </a:t>
            </a:r>
            <a:r>
              <a:rPr lang="en-US" dirty="0" smtClean="0"/>
              <a:t>more citations </a:t>
            </a:r>
            <a:r>
              <a:rPr lang="en-US" dirty="0"/>
              <a:t>than other </a:t>
            </a:r>
            <a:r>
              <a:rPr lang="en-US" dirty="0" smtClean="0"/>
              <a:t>papers</a:t>
            </a:r>
          </a:p>
          <a:p>
            <a:r>
              <a:rPr lang="en-US" b="1" dirty="0" smtClean="0"/>
              <a:t>Diversity </a:t>
            </a:r>
            <a:r>
              <a:rPr lang="en-US" b="1" dirty="0"/>
              <a:t>in </a:t>
            </a:r>
            <a:r>
              <a:rPr lang="en-US" b="1" dirty="0" smtClean="0"/>
              <a:t>inputs into </a:t>
            </a:r>
            <a:r>
              <a:rPr lang="en-US" b="1" dirty="0"/>
              <a:t>papers leads to greater contributions to science, as measured by impact factors and citations</a:t>
            </a:r>
          </a:p>
        </p:txBody>
      </p:sp>
      <p:sp>
        <p:nvSpPr>
          <p:cNvPr id="4" name="TextBox 3"/>
          <p:cNvSpPr txBox="1"/>
          <p:nvPr/>
        </p:nvSpPr>
        <p:spPr>
          <a:xfrm>
            <a:off x="1676400" y="6400800"/>
            <a:ext cx="76200" cy="369332"/>
          </a:xfrm>
          <a:prstGeom prst="rect">
            <a:avLst/>
          </a:prstGeom>
          <a:noFill/>
        </p:spPr>
        <p:txBody>
          <a:bodyPr wrap="square" rtlCol="0">
            <a:spAutoFit/>
          </a:bodyPr>
          <a:lstStyle/>
          <a:p>
            <a:endParaRPr lang="en-US" dirty="0"/>
          </a:p>
        </p:txBody>
      </p:sp>
      <p:sp>
        <p:nvSpPr>
          <p:cNvPr id="5" name="TextBox 4"/>
          <p:cNvSpPr txBox="1"/>
          <p:nvPr/>
        </p:nvSpPr>
        <p:spPr>
          <a:xfrm>
            <a:off x="455148" y="6465332"/>
            <a:ext cx="8307852" cy="369332"/>
          </a:xfrm>
          <a:prstGeom prst="rect">
            <a:avLst/>
          </a:prstGeom>
          <a:noFill/>
        </p:spPr>
        <p:txBody>
          <a:bodyPr wrap="none" rtlCol="0">
            <a:spAutoFit/>
          </a:bodyPr>
          <a:lstStyle/>
          <a:p>
            <a:r>
              <a:rPr lang="en-US" dirty="0" smtClean="0"/>
              <a:t>National Bureau of Economic Research (NBER )Working </a:t>
            </a:r>
            <a:r>
              <a:rPr lang="en-US" dirty="0" smtClean="0"/>
              <a:t>Paper No. 19905 February </a:t>
            </a:r>
            <a:r>
              <a:rPr lang="en-US" dirty="0"/>
              <a:t>2014</a:t>
            </a:r>
          </a:p>
        </p:txBody>
      </p:sp>
    </p:spTree>
    <p:extLst>
      <p:ext uri="{BB962C8B-B14F-4D97-AF65-F5344CB8AC3E}">
        <p14:creationId xmlns:p14="http://schemas.microsoft.com/office/powerpoint/2010/main" val="14760486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3400" y="2209800"/>
            <a:ext cx="7772400" cy="1470025"/>
          </a:xfrm>
        </p:spPr>
        <p:txBody>
          <a:bodyPr/>
          <a:lstStyle/>
          <a:p>
            <a:r>
              <a:rPr lang="en-US" dirty="0" smtClean="0"/>
              <a:t>If you want to travel fast, travel alone;</a:t>
            </a:r>
            <a:br>
              <a:rPr lang="en-US" dirty="0" smtClean="0"/>
            </a:br>
            <a:r>
              <a:rPr lang="en-US" dirty="0" smtClean="0"/>
              <a:t>if you want to travel far, travel together</a:t>
            </a:r>
            <a:endParaRPr lang="en-US" dirty="0"/>
          </a:p>
        </p:txBody>
      </p:sp>
      <p:sp>
        <p:nvSpPr>
          <p:cNvPr id="5" name="Subtitle 4"/>
          <p:cNvSpPr>
            <a:spLocks noGrp="1"/>
          </p:cNvSpPr>
          <p:nvPr>
            <p:ph type="subTitle" idx="1"/>
          </p:nvPr>
        </p:nvSpPr>
        <p:spPr/>
        <p:txBody>
          <a:bodyPr/>
          <a:lstStyle/>
          <a:p>
            <a:r>
              <a:rPr lang="en-US" dirty="0" smtClean="0"/>
              <a:t>African Proverb</a:t>
            </a:r>
            <a:endParaRPr lang="en-US" dirty="0"/>
          </a:p>
        </p:txBody>
      </p:sp>
      <p:sp>
        <p:nvSpPr>
          <p:cNvPr id="2" name="TextBox 1"/>
          <p:cNvSpPr txBox="1"/>
          <p:nvPr/>
        </p:nvSpPr>
        <p:spPr>
          <a:xfrm>
            <a:off x="1160759" y="5105400"/>
            <a:ext cx="6517682" cy="1384995"/>
          </a:xfrm>
          <a:prstGeom prst="rect">
            <a:avLst/>
          </a:prstGeom>
          <a:noFill/>
        </p:spPr>
        <p:txBody>
          <a:bodyPr wrap="none" rtlCol="0">
            <a:spAutoFit/>
          </a:bodyPr>
          <a:lstStyle/>
          <a:p>
            <a:pPr algn="ctr"/>
            <a:r>
              <a:rPr lang="en-US" sz="2800" b="1" dirty="0" smtClean="0">
                <a:solidFill>
                  <a:srgbClr val="454082"/>
                </a:solidFill>
              </a:rPr>
              <a:t>Living with Big Data </a:t>
            </a:r>
          </a:p>
          <a:p>
            <a:pPr algn="ctr"/>
            <a:r>
              <a:rPr lang="en-US" sz="2800" b="1" dirty="0" smtClean="0">
                <a:solidFill>
                  <a:srgbClr val="454082"/>
                </a:solidFill>
              </a:rPr>
              <a:t>Requires  International Collaboration</a:t>
            </a:r>
          </a:p>
          <a:p>
            <a:pPr algn="ctr"/>
            <a:r>
              <a:rPr lang="en-US" sz="2800" b="1" dirty="0" smtClean="0">
                <a:solidFill>
                  <a:srgbClr val="454082"/>
                </a:solidFill>
              </a:rPr>
              <a:t>By working together, we can go a long way</a:t>
            </a:r>
            <a:endParaRPr lang="en-US" sz="2800" b="1" dirty="0">
              <a:solidFill>
                <a:srgbClr val="454082"/>
              </a:solidFill>
            </a:endParaRPr>
          </a:p>
        </p:txBody>
      </p:sp>
    </p:spTree>
    <p:extLst>
      <p:ext uri="{BB962C8B-B14F-4D97-AF65-F5344CB8AC3E}">
        <p14:creationId xmlns:p14="http://schemas.microsoft.com/office/powerpoint/2010/main" val="108553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130429"/>
            <a:ext cx="7772400" cy="1831971"/>
          </a:xfrm>
        </p:spPr>
        <p:txBody>
          <a:bodyPr>
            <a:normAutofit/>
          </a:bodyPr>
          <a:lstStyle/>
          <a:p>
            <a:r>
              <a:rPr lang="en-US" dirty="0" smtClean="0"/>
              <a:t>Thank You</a:t>
            </a:r>
            <a:br>
              <a:rPr lang="en-US" dirty="0" smtClean="0"/>
            </a:br>
            <a:r>
              <a:rPr lang="en-US" dirty="0" smtClean="0"/>
              <a:t>PRAGMA 26 Organizers</a:t>
            </a:r>
            <a:br>
              <a:rPr lang="en-US" dirty="0" smtClean="0"/>
            </a:br>
            <a:r>
              <a:rPr lang="en-US" dirty="0" smtClean="0"/>
              <a:t>and PRAGMA 26 Participants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145127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Logo Story</a:t>
            </a:r>
            <a:endParaRPr lang="en-US" dirty="0"/>
          </a:p>
        </p:txBody>
      </p:sp>
      <p:sp>
        <p:nvSpPr>
          <p:cNvPr id="4" name="Rectangle 3"/>
          <p:cNvSpPr/>
          <p:nvPr/>
        </p:nvSpPr>
        <p:spPr>
          <a:xfrm>
            <a:off x="6477218" y="2598007"/>
            <a:ext cx="1169043" cy="830997"/>
          </a:xfrm>
          <a:prstGeom prst="rect">
            <a:avLst/>
          </a:prstGeom>
        </p:spPr>
        <p:txBody>
          <a:bodyPr wrap="square">
            <a:spAutoFit/>
          </a:bodyPr>
          <a:lstStyle/>
          <a:p>
            <a:r>
              <a:rPr lang="en-US" sz="4800" dirty="0" smtClean="0"/>
              <a:t> </a:t>
            </a:r>
            <a:r>
              <a:rPr lang="zh-CN" altLang="en-US" sz="4800" dirty="0"/>
              <a:t>馬</a:t>
            </a:r>
            <a:endParaRPr lang="en-US" sz="4800" dirty="0"/>
          </a:p>
        </p:txBody>
      </p:sp>
      <p:sp>
        <p:nvSpPr>
          <p:cNvPr id="5" name="TextBox 4"/>
          <p:cNvSpPr txBox="1"/>
          <p:nvPr/>
        </p:nvSpPr>
        <p:spPr>
          <a:xfrm>
            <a:off x="5141053" y="3670518"/>
            <a:ext cx="3841373" cy="1815882"/>
          </a:xfrm>
          <a:prstGeom prst="rect">
            <a:avLst/>
          </a:prstGeom>
          <a:noFill/>
        </p:spPr>
        <p:txBody>
          <a:bodyPr wrap="none" rtlCol="0">
            <a:spAutoFit/>
          </a:bodyPr>
          <a:lstStyle/>
          <a:p>
            <a:pPr algn="ctr"/>
            <a:r>
              <a:rPr lang="en-US" sz="2800" dirty="0"/>
              <a:t>Chinese Character Horse </a:t>
            </a:r>
            <a:endParaRPr lang="en-US" sz="2800" dirty="0" smtClean="0"/>
          </a:p>
          <a:p>
            <a:pPr algn="ctr"/>
            <a:endParaRPr lang="en-US" sz="2800" dirty="0"/>
          </a:p>
          <a:p>
            <a:pPr algn="ctr"/>
            <a:r>
              <a:rPr lang="en-US" sz="2800" dirty="0" smtClean="0"/>
              <a:t>Pronounced  “ma”</a:t>
            </a:r>
          </a:p>
          <a:p>
            <a:pPr algn="ctr"/>
            <a:r>
              <a:rPr lang="en-US" sz="2800" dirty="0" smtClean="0"/>
              <a:t>(third tone)</a:t>
            </a:r>
            <a:endParaRPr lang="en-US" sz="2800" dirty="0"/>
          </a:p>
        </p:txBody>
      </p:sp>
      <p:pic>
        <p:nvPicPr>
          <p:cNvPr id="6"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0428" t="16968" r="65856" b="70354"/>
          <a:stretch/>
        </p:blipFill>
        <p:spPr bwMode="auto">
          <a:xfrm>
            <a:off x="838200" y="2394023"/>
            <a:ext cx="1612294" cy="3092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473" t="16968" r="62981" b="71666"/>
          <a:stretch/>
        </p:blipFill>
        <p:spPr bwMode="auto">
          <a:xfrm>
            <a:off x="3352800" y="5321086"/>
            <a:ext cx="2743200" cy="1183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709" t="12991" r="11257" b="51413"/>
          <a:stretch/>
        </p:blipFill>
        <p:spPr bwMode="auto">
          <a:xfrm>
            <a:off x="-39615" y="-32086"/>
            <a:ext cx="9183617" cy="2470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466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NCHC Contributions to PRAGMA</a:t>
            </a:r>
            <a:endParaRPr lang="en-US" dirty="0"/>
          </a:p>
        </p:txBody>
      </p:sp>
      <p:pic>
        <p:nvPicPr>
          <p:cNvPr id="10243" name="Picture 3" descr="D:\Users\PeterA2\Documents\PRAGMA\C Asia\Taiwan\PRAGMA 26\Presentation\NCHC highlights\Slide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0"/>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D:\Users\PeterA2\Documents\PRAGMA\C Asia\Taiwan\PRAGMA 26\Presentation\NCHC highlights\Slide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D:\Users\PeterA2\Documents\PRAGMA\C Asia\Taiwan\PRAGMA 26\Presentation\NCHC highlights\Slide 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47" name="Picture 7" descr="D:\Users\PeterA2\Documents\PRAGMA\C Asia\Taiwan\PRAGMA 26\Presentation\NCHC highlights\Slide 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429000"/>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066" t="6958" r="15924" b="8416"/>
          <a:stretch/>
        </p:blipFill>
        <p:spPr bwMode="auto">
          <a:xfrm>
            <a:off x="5188789" y="762000"/>
            <a:ext cx="3574211" cy="2464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7620000" y="2807732"/>
            <a:ext cx="595035" cy="369332"/>
          </a:xfrm>
          <a:prstGeom prst="rect">
            <a:avLst/>
          </a:prstGeom>
          <a:noFill/>
        </p:spPr>
        <p:txBody>
          <a:bodyPr wrap="none" rtlCol="0">
            <a:spAutoFit/>
          </a:bodyPr>
          <a:lstStyle/>
          <a:p>
            <a:r>
              <a:rPr lang="en-US" b="1" dirty="0" smtClean="0"/>
              <a:t>TFRI</a:t>
            </a:r>
            <a:endParaRPr lang="en-US" b="1" dirty="0"/>
          </a:p>
        </p:txBody>
      </p:sp>
    </p:spTree>
    <p:extLst>
      <p:ext uri="{BB962C8B-B14F-4D97-AF65-F5344CB8AC3E}">
        <p14:creationId xmlns:p14="http://schemas.microsoft.com/office/powerpoint/2010/main" val="250748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6"/>
                                        </p:tgtEl>
                                        <p:attrNameLst>
                                          <p:attrName>style.visibility</p:attrName>
                                        </p:attrNameLst>
                                      </p:cBhvr>
                                      <p:to>
                                        <p:strVal val="visible"/>
                                      </p:to>
                                    </p:set>
                                    <p:animEffect transition="in" filter="fade">
                                      <p:cBhvr>
                                        <p:cTn id="7" dur="500"/>
                                        <p:tgtEl>
                                          <p:spTgt spid="102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fade">
                                      <p:cBhvr>
                                        <p:cTn id="12" dur="500"/>
                                        <p:tgtEl>
                                          <p:spTgt spid="102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47"/>
                                        </p:tgtEl>
                                        <p:attrNameLst>
                                          <p:attrName>style.visibility</p:attrName>
                                        </p:attrNameLst>
                                      </p:cBhvr>
                                      <p:to>
                                        <p:strVal val="visible"/>
                                      </p:to>
                                    </p:set>
                                    <p:animEffect transition="in" filter="fade">
                                      <p:cBhvr>
                                        <p:cTn id="27" dur="500"/>
                                        <p:tgtEl>
                                          <p:spTgt spid="102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245"/>
                                        </p:tgtEl>
                                        <p:attrNameLst>
                                          <p:attrName>style.visibility</p:attrName>
                                        </p:attrNameLst>
                                      </p:cBhvr>
                                      <p:to>
                                        <p:strVal val="visible"/>
                                      </p:to>
                                    </p:set>
                                    <p:animEffect transition="in" filter="fade">
                                      <p:cBhvr>
                                        <p:cTn id="32" dur="5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Users\PeterA2\Documents\PRAGMA\PR\Brochure Flyers Shirts\Brochure 2013\Sections 2Sep2013\Images\From jennifer\world-map-PRAGMA-2012 7Occt13.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371600"/>
          </a:xfrm>
        </p:spPr>
        <p:txBody>
          <a:bodyPr>
            <a:normAutofit/>
          </a:bodyPr>
          <a:lstStyle/>
          <a:p>
            <a:r>
              <a:rPr lang="en-US" sz="2800" dirty="0" smtClean="0"/>
              <a:t>Enabling the Long-Tail of Science through</a:t>
            </a:r>
            <a:br>
              <a:rPr lang="en-US" sz="2800" dirty="0" smtClean="0"/>
            </a:br>
            <a:r>
              <a:rPr lang="en-US" sz="2800" dirty="0" smtClean="0"/>
              <a:t>Scientific Expeditions and Infrastructure Experiments</a:t>
            </a:r>
            <a:br>
              <a:rPr lang="en-US" sz="2800" dirty="0" smtClean="0"/>
            </a:br>
            <a:r>
              <a:rPr lang="en-US" sz="2800" dirty="0" smtClean="0"/>
              <a:t>for Pacific Rim Institutions and Researchers </a:t>
            </a:r>
            <a:endParaRPr lang="en-US" dirty="0"/>
          </a:p>
        </p:txBody>
      </p:sp>
      <p:sp>
        <p:nvSpPr>
          <p:cNvPr id="4" name="TextBox 3"/>
          <p:cNvSpPr txBox="1"/>
          <p:nvPr/>
        </p:nvSpPr>
        <p:spPr>
          <a:xfrm>
            <a:off x="4509872" y="3348097"/>
            <a:ext cx="1814728" cy="2062103"/>
          </a:xfrm>
          <a:prstGeom prst="rect">
            <a:avLst/>
          </a:prstGeom>
          <a:noFill/>
        </p:spPr>
        <p:txBody>
          <a:bodyPr wrap="none" rtlCol="0">
            <a:spAutoFit/>
          </a:bodyPr>
          <a:lstStyle/>
          <a:p>
            <a:pPr algn="ctr"/>
            <a:r>
              <a:rPr lang="en-US" sz="3200" b="1" dirty="0" smtClean="0">
                <a:solidFill>
                  <a:srgbClr val="454082"/>
                </a:solidFill>
              </a:rPr>
              <a:t>PRAGMA</a:t>
            </a:r>
          </a:p>
          <a:p>
            <a:pPr algn="ctr"/>
            <a:r>
              <a:rPr lang="en-US" sz="3200" b="1" dirty="0" smtClean="0">
                <a:solidFill>
                  <a:srgbClr val="454082"/>
                </a:solidFill>
              </a:rPr>
              <a:t>Members</a:t>
            </a:r>
          </a:p>
          <a:p>
            <a:pPr algn="ctr"/>
            <a:r>
              <a:rPr lang="en-US" sz="3200" b="1" dirty="0">
                <a:solidFill>
                  <a:srgbClr val="454082"/>
                </a:solidFill>
              </a:rPr>
              <a:t>a</a:t>
            </a:r>
            <a:r>
              <a:rPr lang="en-US" sz="3200" b="1" dirty="0" smtClean="0">
                <a:solidFill>
                  <a:srgbClr val="454082"/>
                </a:solidFill>
              </a:rPr>
              <a:t>nd</a:t>
            </a:r>
          </a:p>
          <a:p>
            <a:pPr algn="ctr"/>
            <a:r>
              <a:rPr lang="en-US" sz="3200" b="1" dirty="0" smtClean="0">
                <a:solidFill>
                  <a:srgbClr val="454082"/>
                </a:solidFill>
              </a:rPr>
              <a:t>Affiliates</a:t>
            </a:r>
            <a:endParaRPr lang="en-US" sz="3200" b="1" dirty="0">
              <a:solidFill>
                <a:srgbClr val="454082"/>
              </a:solidFill>
            </a:endParaRPr>
          </a:p>
        </p:txBody>
      </p:sp>
    </p:spTree>
    <p:extLst>
      <p:ext uri="{BB962C8B-B14F-4D97-AF65-F5344CB8AC3E}">
        <p14:creationId xmlns:p14="http://schemas.microsoft.com/office/powerpoint/2010/main" val="2804973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52400"/>
            <a:ext cx="8229600" cy="715962"/>
          </a:xfrm>
        </p:spPr>
        <p:txBody>
          <a:bodyPr>
            <a:normAutofit/>
          </a:bodyPr>
          <a:lstStyle/>
          <a:p>
            <a:r>
              <a:rPr lang="en-US" sz="3200" dirty="0" smtClean="0"/>
              <a:t>Enabling the Long Tail of </a:t>
            </a:r>
            <a:r>
              <a:rPr lang="en-US" sz="3200" i="1" dirty="0"/>
              <a:t>Team</a:t>
            </a:r>
            <a:r>
              <a:rPr lang="en-US" sz="3200" dirty="0"/>
              <a:t> Science</a:t>
            </a:r>
          </a:p>
        </p:txBody>
      </p:sp>
      <p:sp>
        <p:nvSpPr>
          <p:cNvPr id="7" name="Rectangle 6"/>
          <p:cNvSpPr/>
          <p:nvPr/>
        </p:nvSpPr>
        <p:spPr>
          <a:xfrm>
            <a:off x="6829544" y="2667000"/>
            <a:ext cx="1471300" cy="369332"/>
          </a:xfrm>
          <a:prstGeom prst="rect">
            <a:avLst/>
          </a:prstGeom>
        </p:spPr>
        <p:txBody>
          <a:bodyPr wrap="none">
            <a:spAutoFit/>
          </a:bodyPr>
          <a:lstStyle/>
          <a:p>
            <a:r>
              <a:rPr lang="en-US" b="1" dirty="0">
                <a:solidFill>
                  <a:srgbClr val="454082"/>
                </a:solidFill>
              </a:rPr>
              <a:t>Trust Envelop</a:t>
            </a:r>
          </a:p>
        </p:txBody>
      </p:sp>
      <p:pic>
        <p:nvPicPr>
          <p:cNvPr id="8" name="Picture 2" descr="D:\Users\PeterA2\Documents\PRAGMA\C Asia\Vietnam\Visit Dec 2012\eutr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34" y="762000"/>
            <a:ext cx="262359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RAGMA22_9.jpg"/>
          <p:cNvPicPr>
            <a:picLocks noChangeAspect="1"/>
          </p:cNvPicPr>
          <p:nvPr/>
        </p:nvPicPr>
        <p:blipFill rotWithShape="1">
          <a:blip r:embed="rId4" cstate="print">
            <a:extLst>
              <a:ext uri="{28A0092B-C50C-407E-A947-70E740481C1C}">
                <a14:useLocalDpi xmlns:a14="http://schemas.microsoft.com/office/drawing/2010/main" val="0"/>
              </a:ext>
            </a:extLst>
          </a:blip>
          <a:srcRect l="2286" t="2206" r="3959" b="4576"/>
          <a:stretch/>
        </p:blipFill>
        <p:spPr>
          <a:xfrm>
            <a:off x="381289" y="2362204"/>
            <a:ext cx="2146682" cy="1422395"/>
          </a:xfrm>
          <a:prstGeom prst="rect">
            <a:avLst/>
          </a:prstGeom>
        </p:spPr>
      </p:pic>
      <p:sp>
        <p:nvSpPr>
          <p:cNvPr id="10" name="Rectangle 9"/>
          <p:cNvSpPr/>
          <p:nvPr/>
        </p:nvSpPr>
        <p:spPr>
          <a:xfrm>
            <a:off x="0" y="2057400"/>
            <a:ext cx="2909258" cy="369332"/>
          </a:xfrm>
          <a:prstGeom prst="rect">
            <a:avLst/>
          </a:prstGeom>
        </p:spPr>
        <p:txBody>
          <a:bodyPr wrap="none">
            <a:spAutoFit/>
          </a:bodyPr>
          <a:lstStyle/>
          <a:p>
            <a:r>
              <a:rPr lang="en-US" b="1" dirty="0">
                <a:solidFill>
                  <a:srgbClr val="454082"/>
                </a:solidFill>
              </a:rPr>
              <a:t>Virtual Scientific Expeditions</a:t>
            </a:r>
          </a:p>
        </p:txBody>
      </p:sp>
      <p:pic>
        <p:nvPicPr>
          <p:cNvPr id="11" name="그림 4" descr="PRAGMA 22 Student Meeting.jpg">
            <a:hlinkClick r:id="rId5"/>
          </p:cNvPr>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44929" y="3810004"/>
            <a:ext cx="2819400" cy="2618317"/>
          </a:xfrm>
          <a:prstGeom prst="rect">
            <a:avLst/>
          </a:prstGeom>
          <a:noFill/>
          <a:ln>
            <a:noFill/>
          </a:ln>
        </p:spPr>
      </p:pic>
      <p:sp>
        <p:nvSpPr>
          <p:cNvPr id="12" name="Rectangle 11"/>
          <p:cNvSpPr/>
          <p:nvPr/>
        </p:nvSpPr>
        <p:spPr>
          <a:xfrm>
            <a:off x="474299" y="6428317"/>
            <a:ext cx="1960665" cy="369332"/>
          </a:xfrm>
          <a:prstGeom prst="rect">
            <a:avLst/>
          </a:prstGeom>
        </p:spPr>
        <p:txBody>
          <a:bodyPr wrap="none">
            <a:spAutoFit/>
          </a:bodyPr>
          <a:lstStyle/>
          <a:p>
            <a:r>
              <a:rPr lang="en-US" b="1" dirty="0">
                <a:solidFill>
                  <a:srgbClr val="454082"/>
                </a:solidFill>
              </a:rPr>
              <a:t>PRAGMA Students</a:t>
            </a:r>
          </a:p>
        </p:txBody>
      </p:sp>
      <p:sp>
        <p:nvSpPr>
          <p:cNvPr id="14" name="Rectangle 13"/>
          <p:cNvSpPr/>
          <p:nvPr/>
        </p:nvSpPr>
        <p:spPr>
          <a:xfrm>
            <a:off x="3349969" y="6428317"/>
            <a:ext cx="2444067" cy="369332"/>
          </a:xfrm>
          <a:prstGeom prst="rect">
            <a:avLst/>
          </a:prstGeom>
        </p:spPr>
        <p:txBody>
          <a:bodyPr wrap="none">
            <a:spAutoFit/>
          </a:bodyPr>
          <a:lstStyle/>
          <a:p>
            <a:r>
              <a:rPr lang="en-US" b="1" dirty="0">
                <a:solidFill>
                  <a:srgbClr val="454082"/>
                </a:solidFill>
              </a:rPr>
              <a:t>PRAGMA Member Sites</a:t>
            </a:r>
          </a:p>
        </p:txBody>
      </p:sp>
      <p:sp>
        <p:nvSpPr>
          <p:cNvPr id="16" name="Rectangle 15"/>
          <p:cNvSpPr/>
          <p:nvPr/>
        </p:nvSpPr>
        <p:spPr>
          <a:xfrm>
            <a:off x="6610320" y="6428317"/>
            <a:ext cx="2228880" cy="369332"/>
          </a:xfrm>
          <a:prstGeom prst="rect">
            <a:avLst/>
          </a:prstGeom>
        </p:spPr>
        <p:txBody>
          <a:bodyPr wrap="none">
            <a:spAutoFit/>
          </a:bodyPr>
          <a:lstStyle/>
          <a:p>
            <a:r>
              <a:rPr lang="en-US" b="1" dirty="0">
                <a:solidFill>
                  <a:srgbClr val="454082"/>
                </a:solidFill>
              </a:rPr>
              <a:t>PRAGMA Community</a:t>
            </a:r>
          </a:p>
        </p:txBody>
      </p:sp>
      <p:pic>
        <p:nvPicPr>
          <p:cNvPr id="18" name="Picture 2" descr="D:\Users\PeterA2\Documents\PRAGMA\PR\Brochure Flyers Shirts\Brochure 2013\Sections 2Sep2013\Images\From jennifer\WhatPRAGMADoes.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36959" y="628650"/>
            <a:ext cx="3235243" cy="33337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D:\Users\PeterA2\Documents\PRAGMA\PR\Brochure Flyers Shirts\Brochure 2013\Sections 2Sep2013\Images\From jennifer\world-map-PRAGMA-2012 7Occt13.t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40757" y="4004733"/>
            <a:ext cx="3231445" cy="242358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D:\Users\PeterA2\Documents\PRAGMA\PR\Web design\Content Documents\F. Technology Development\Trust Envelop 2.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72202" y="980650"/>
            <a:ext cx="2861865" cy="16101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Users\PeterA2\Documents\PRAGMA\C Asia\China\PRAGMA 25 Beijing\Presentation\PRAGMA2013 cover.jpg"/>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6324601" y="3037566"/>
            <a:ext cx="2633264" cy="3407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26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644775"/>
            <a:ext cx="7772400" cy="1470025"/>
          </a:xfrm>
        </p:spPr>
        <p:txBody>
          <a:bodyPr>
            <a:normAutofit fontScale="90000"/>
          </a:bodyPr>
          <a:lstStyle/>
          <a:p>
            <a:r>
              <a:rPr lang="en-US" dirty="0" smtClean="0"/>
              <a:t>PRAGMA 26</a:t>
            </a:r>
            <a:br>
              <a:rPr lang="en-US" dirty="0" smtClean="0"/>
            </a:br>
            <a:r>
              <a:rPr lang="en-US" dirty="0"/>
              <a:t/>
            </a:r>
            <a:br>
              <a:rPr lang="en-US" dirty="0"/>
            </a:br>
            <a:r>
              <a:rPr lang="en-US" dirty="0" smtClean="0"/>
              <a:t>Progress since PRAGMA 25</a:t>
            </a:r>
            <a:endParaRPr lang="en-US" dirty="0"/>
          </a:p>
        </p:txBody>
      </p:sp>
      <p:sp>
        <p:nvSpPr>
          <p:cNvPr id="6" name="Subtitle 5"/>
          <p:cNvSpPr>
            <a:spLocks noGrp="1"/>
          </p:cNvSpPr>
          <p:nvPr>
            <p:ph type="subTitle" idx="1"/>
          </p:nvPr>
        </p:nvSpPr>
        <p:spPr>
          <a:xfrm>
            <a:off x="1371600" y="4572000"/>
            <a:ext cx="6400800" cy="1371600"/>
          </a:xfrm>
        </p:spPr>
        <p:txBody>
          <a:bodyPr/>
          <a:lstStyle/>
          <a:p>
            <a:endParaRPr lang="en-US" dirty="0"/>
          </a:p>
        </p:txBody>
      </p:sp>
      <p:pic>
        <p:nvPicPr>
          <p:cNvPr id="4" name="Picture 2"/>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l="15709" t="12991" r="11257" b="51413"/>
          <a:stretch/>
        </p:blipFill>
        <p:spPr bwMode="auto">
          <a:xfrm>
            <a:off x="-33338" y="0"/>
            <a:ext cx="9177338"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03938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782762"/>
          </a:xfrm>
        </p:spPr>
        <p:txBody>
          <a:bodyPr>
            <a:normAutofit fontScale="90000"/>
          </a:bodyPr>
          <a:lstStyle/>
          <a:p>
            <a:r>
              <a:rPr lang="en-US" dirty="0" smtClean="0"/>
              <a:t>Progress Since PRAGMA 25</a:t>
            </a:r>
            <a:br>
              <a:rPr lang="en-US" dirty="0" smtClean="0"/>
            </a:br>
            <a:r>
              <a:rPr lang="en-US" dirty="0" smtClean="0"/>
              <a:t>Host CNIC </a:t>
            </a:r>
            <a:br>
              <a:rPr lang="en-US" dirty="0" smtClean="0"/>
            </a:br>
            <a:r>
              <a:rPr lang="en-US" dirty="0" smtClean="0"/>
              <a:t>2013 October 16 - 18</a:t>
            </a:r>
            <a:br>
              <a:rPr lang="en-US" dirty="0" smtClean="0"/>
            </a:br>
            <a:endParaRPr lang="en-US" dirty="0"/>
          </a:p>
        </p:txBody>
      </p:sp>
      <p:sp>
        <p:nvSpPr>
          <p:cNvPr id="3" name="Content Placeholder 2"/>
          <p:cNvSpPr>
            <a:spLocks noGrp="1"/>
          </p:cNvSpPr>
          <p:nvPr>
            <p:ph idx="1"/>
          </p:nvPr>
        </p:nvSpPr>
        <p:spPr/>
        <p:txBody>
          <a:bodyPr/>
          <a:lstStyle/>
          <a:p>
            <a:endParaRPr lang="en-US" dirty="0"/>
          </a:p>
        </p:txBody>
      </p:sp>
      <p:pic>
        <p:nvPicPr>
          <p:cNvPr id="5" name="Picture 2" descr="D:\Users\PeterA2\Pictures\2013\2013 Sep - Dec\PRAGMA25\PRAGMA_25_Group_Photo_Oct_20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 y="1570835"/>
            <a:ext cx="9145373" cy="52871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353" t="7917" r="14144" b="66458"/>
          <a:stretch/>
        </p:blipFill>
        <p:spPr bwMode="auto">
          <a:xfrm>
            <a:off x="0" y="4"/>
            <a:ext cx="9144000" cy="1816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18514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CISTemplate2013">
  <a:themeElements>
    <a:clrScheme name="1_ibm2 1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6600"/>
      </a:hlink>
      <a:folHlink>
        <a:srgbClr val="336666"/>
      </a:folHlink>
    </a:clrScheme>
    <a:fontScheme name="1_ibm2">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50800"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50800" cap="flat" cmpd="sng" algn="ctr">
          <a:solidFill>
            <a:schemeClr val="bg2"/>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1_ibm2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1_ibm2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1_ibm2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1_ibm2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1_ibm2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1_ibm2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1_ibm2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1_ibm2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1_ibm2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1_ibm2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
      <a:clrScheme name="1_ibm2 1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6600"/>
        </a:hlink>
        <a:folHlink>
          <a:srgbClr val="3366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21021</TotalTime>
  <Words>2793</Words>
  <Application>Microsoft Office PowerPoint</Application>
  <PresentationFormat>On-screen Show (4:3)</PresentationFormat>
  <Paragraphs>355</Paragraphs>
  <Slides>35</Slides>
  <Notes>25</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35</vt:i4>
      </vt:variant>
    </vt:vector>
  </HeadingPairs>
  <TitlesOfParts>
    <vt:vector size="39" baseType="lpstr">
      <vt:lpstr>Office Theme</vt:lpstr>
      <vt:lpstr>1_Office Theme</vt:lpstr>
      <vt:lpstr>ACISTemplate2013</vt:lpstr>
      <vt:lpstr>MSPhotoEd.3</vt:lpstr>
      <vt:lpstr>Overview of PRAGMA  Progress Since PRAGMA 25</vt:lpstr>
      <vt:lpstr>National Cheng Kung University</vt:lpstr>
      <vt:lpstr>Key Moments in PRAGMA Hosted by NCHC</vt:lpstr>
      <vt:lpstr>The Logo Story</vt:lpstr>
      <vt:lpstr>NCHC Contributions to PRAGMA</vt:lpstr>
      <vt:lpstr>Enabling the Long-Tail of Science through Scientific Expeditions and Infrastructure Experiments for Pacific Rim Institutions and Researchers </vt:lpstr>
      <vt:lpstr>Enabling the Long Tail of Team Science</vt:lpstr>
      <vt:lpstr>PRAGMA 26  Progress since PRAGMA 25</vt:lpstr>
      <vt:lpstr>Progress Since PRAGMA 25 Host CNIC  2013 October 16 - 18 </vt:lpstr>
      <vt:lpstr>Biodiversity in Extreme Environments Distribution Prediction by Sharing CI and Provenance Capture</vt:lpstr>
      <vt:lpstr>Predicting Water Quality in Lakes Developing Predictive Models using IPOP Overlay</vt:lpstr>
      <vt:lpstr>PRAGMA Experimental Network Testbed (ENT)  Mauricio Tsugawa; Kohei Ichikawa</vt:lpstr>
      <vt:lpstr>Updates via Demos and Working Groups</vt:lpstr>
      <vt:lpstr>San Kei En Project (Japanese Friendship Garden Haiku Hunt)</vt:lpstr>
      <vt:lpstr>PowerPoint Presentation</vt:lpstr>
      <vt:lpstr>PRIME 2014 11th Year of Program</vt:lpstr>
      <vt:lpstr>PRAGMA STUDENTS “Make student network, strengthen student research”</vt:lpstr>
      <vt:lpstr>2nd PRAGMA Students Distributed Seminar Towards Distributed Software Defined Systems</vt:lpstr>
      <vt:lpstr>Recent and Future Outreach</vt:lpstr>
      <vt:lpstr>Prior to ICSE Workshop: An Expedition “Capturing ultra-high resolution UAV-imagery in Kinabalu Park”</vt:lpstr>
      <vt:lpstr>PRAGMA 26  The Workshop</vt:lpstr>
      <vt:lpstr>Pre-Workshop Meeting 2014 April 9 Wednesday </vt:lpstr>
      <vt:lpstr>PowerPoint Presentation</vt:lpstr>
      <vt:lpstr>Agenda Highlights and Challenges</vt:lpstr>
      <vt:lpstr>New Format for Working Groups An Experiment</vt:lpstr>
      <vt:lpstr>Steering Committee Topics</vt:lpstr>
      <vt:lpstr>Living with Big Data</vt:lpstr>
      <vt:lpstr>“Big data" refers to data that  challenge existing methods due to  size, complexity, or rate of availability.   (Jan 2014)</vt:lpstr>
      <vt:lpstr>The VVVV of Big Data </vt:lpstr>
      <vt:lpstr>Big Data: More than Technology</vt:lpstr>
      <vt:lpstr>Research Data Alliance (RDA) Research Data Sharing without Borders</vt:lpstr>
      <vt:lpstr>What is the Value of International Collaborations?</vt:lpstr>
      <vt:lpstr>Collaborating with People Like Me: Ethnic Co-Authorships within the US Richard B. Freeman, Wei Huang </vt:lpstr>
      <vt:lpstr>If you want to travel fast, travel alone; if you want to travel far, travel together</vt:lpstr>
      <vt:lpstr>Thank You PRAGMA 26 Organizers and PRAGMA 26 Participants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PeterA2</dc:creator>
  <cp:lastModifiedBy>PeterA2</cp:lastModifiedBy>
  <cp:revision>112</cp:revision>
  <dcterms:created xsi:type="dcterms:W3CDTF">2014-03-23T19:36:01Z</dcterms:created>
  <dcterms:modified xsi:type="dcterms:W3CDTF">2014-04-10T02:06:44Z</dcterms:modified>
</cp:coreProperties>
</file>